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28"/>
  </p:notesMasterIdLst>
  <p:sldIdLst>
    <p:sldId id="256" r:id="rId2"/>
    <p:sldId id="258" r:id="rId3"/>
    <p:sldId id="297" r:id="rId4"/>
    <p:sldId id="305" r:id="rId5"/>
    <p:sldId id="306" r:id="rId6"/>
    <p:sldId id="302" r:id="rId7"/>
    <p:sldId id="304" r:id="rId8"/>
    <p:sldId id="303" r:id="rId9"/>
    <p:sldId id="279" r:id="rId10"/>
    <p:sldId id="280" r:id="rId11"/>
    <p:sldId id="281" r:id="rId12"/>
    <p:sldId id="283" r:id="rId13"/>
    <p:sldId id="298" r:id="rId14"/>
    <p:sldId id="285" r:id="rId15"/>
    <p:sldId id="287" r:id="rId16"/>
    <p:sldId id="286" r:id="rId17"/>
    <p:sldId id="288" r:id="rId18"/>
    <p:sldId id="289" r:id="rId19"/>
    <p:sldId id="276" r:id="rId20"/>
    <p:sldId id="290" r:id="rId21"/>
    <p:sldId id="301" r:id="rId22"/>
    <p:sldId id="269" r:id="rId23"/>
    <p:sldId id="291" r:id="rId24"/>
    <p:sldId id="292" r:id="rId25"/>
    <p:sldId id="293" r:id="rId26"/>
    <p:sldId id="294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583926"/>
    <a:srgbClr val="1F3406"/>
    <a:srgbClr val="79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61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A2A68-6452-451A-8DB9-8309D4513482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195BE-9605-48EB-B69F-33B3F4000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14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hu-HU" smtClean="0"/>
              <a:t>Alcím mintájának szerkesztése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hu-HU" smtClean="0"/>
              <a:t>Mintaszöveg szerkesztése</a:t>
            </a:r>
          </a:p>
          <a:p>
            <a:pPr lvl="1" eaLnBrk="1" latinLnBrk="0" hangingPunct="1"/>
            <a:r>
              <a:rPr lang="hu-HU" smtClean="0"/>
              <a:t>Második szint</a:t>
            </a:r>
          </a:p>
          <a:p>
            <a:pPr lvl="2" eaLnBrk="1" latinLnBrk="0" hangingPunct="1"/>
            <a:r>
              <a:rPr lang="hu-HU" smtClean="0"/>
              <a:t>Harmadik szint</a:t>
            </a:r>
          </a:p>
          <a:p>
            <a:pPr lvl="3" eaLnBrk="1" latinLnBrk="0" hangingPunct="1"/>
            <a:r>
              <a:rPr lang="hu-HU" smtClean="0"/>
              <a:t>Negyedik szint</a:t>
            </a:r>
          </a:p>
          <a:p>
            <a:pPr lvl="4" eaLnBrk="1" latinLnBrk="0" hangingPunct="1"/>
            <a:r>
              <a:rPr lang="hu-HU" smtClean="0"/>
              <a:t>Ötödik szint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hu-HU" smtClean="0"/>
              <a:t>Kép beszúrásához kattintson az ikonra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70000"/>
              </a:schemeClr>
            </a:gs>
            <a:gs pos="42000">
              <a:schemeClr val="bg2">
                <a:tint val="83000"/>
                <a:satMod val="320000"/>
              </a:schemeClr>
            </a:gs>
            <a:gs pos="100000">
              <a:srgbClr val="79FB79">
                <a:lumMod val="75000"/>
                <a:lumOff val="25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hu-HU" smtClean="0"/>
              <a:t>Mintacím szerkesztése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hu-HU" smtClean="0"/>
              <a:t>Mintaszöveg szerkesztése</a:t>
            </a:r>
          </a:p>
          <a:p>
            <a:pPr lvl="1" eaLnBrk="1" latinLnBrk="0" hangingPunct="1"/>
            <a:r>
              <a:rPr kumimoji="0" lang="hu-HU" smtClean="0"/>
              <a:t>Második szint</a:t>
            </a:r>
          </a:p>
          <a:p>
            <a:pPr lvl="2" eaLnBrk="1" latinLnBrk="0" hangingPunct="1"/>
            <a:r>
              <a:rPr kumimoji="0" lang="hu-HU" smtClean="0"/>
              <a:t>Harmadik szint</a:t>
            </a:r>
          </a:p>
          <a:p>
            <a:pPr lvl="3" eaLnBrk="1" latinLnBrk="0" hangingPunct="1"/>
            <a:r>
              <a:rPr kumimoji="0" lang="hu-HU" smtClean="0"/>
              <a:t>Negyedik szint</a:t>
            </a:r>
          </a:p>
          <a:p>
            <a:pPr lvl="4" eaLnBrk="1" latinLnBrk="0" hangingPunct="1"/>
            <a:r>
              <a:rPr kumimoji="0" lang="hu-HU" smtClean="0"/>
              <a:t>Ötödik szint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889C262-C2F0-4FDF-92A8-133CE4C9FF2F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F9FD9F-B898-4A06-BA32-5470A48D0941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8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slide" Target="slide22.xml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201.png"/><Relationship Id="rId7" Type="http://schemas.openxmlformats.org/officeDocument/2006/relationships/image" Target="../media/image2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slide" Target="slide22.xml"/><Relationship Id="rId5" Type="http://schemas.openxmlformats.org/officeDocument/2006/relationships/image" Target="../media/image22.png"/><Relationship Id="rId4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6.png"/><Relationship Id="rId7" Type="http://schemas.openxmlformats.org/officeDocument/2006/relationships/slide" Target="slide22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28.png"/><Relationship Id="rId7" Type="http://schemas.openxmlformats.org/officeDocument/2006/relationships/slide" Target="slide2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slide" Target="slide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9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15.xml"/><Relationship Id="rId18" Type="http://schemas.openxmlformats.org/officeDocument/2006/relationships/slide" Target="slide10.xml"/><Relationship Id="rId26" Type="http://schemas.openxmlformats.org/officeDocument/2006/relationships/slide" Target="slide19.xml"/><Relationship Id="rId3" Type="http://schemas.openxmlformats.org/officeDocument/2006/relationships/image" Target="../media/image39.jpg"/><Relationship Id="rId21" Type="http://schemas.openxmlformats.org/officeDocument/2006/relationships/slide" Target="slide13.xml"/><Relationship Id="rId7" Type="http://schemas.openxmlformats.org/officeDocument/2006/relationships/image" Target="../media/image41.jpg"/><Relationship Id="rId12" Type="http://schemas.openxmlformats.org/officeDocument/2006/relationships/slide" Target="slide5.xml"/><Relationship Id="rId17" Type="http://schemas.openxmlformats.org/officeDocument/2006/relationships/slide" Target="slide9.xml"/><Relationship Id="rId25" Type="http://schemas.openxmlformats.org/officeDocument/2006/relationships/slide" Target="slide18.xml"/><Relationship Id="rId2" Type="http://schemas.openxmlformats.org/officeDocument/2006/relationships/slide" Target="slide25.xml"/><Relationship Id="rId16" Type="http://schemas.openxmlformats.org/officeDocument/2006/relationships/slide" Target="slide8.xml"/><Relationship Id="rId20" Type="http://schemas.openxmlformats.org/officeDocument/2006/relationships/slide" Target="slide1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11" Type="http://schemas.openxmlformats.org/officeDocument/2006/relationships/slide" Target="slide4.xml"/><Relationship Id="rId24" Type="http://schemas.openxmlformats.org/officeDocument/2006/relationships/slide" Target="slide17.xml"/><Relationship Id="rId5" Type="http://schemas.openxmlformats.org/officeDocument/2006/relationships/image" Target="../media/image40.jpeg"/><Relationship Id="rId15" Type="http://schemas.openxmlformats.org/officeDocument/2006/relationships/slide" Target="slide7.xml"/><Relationship Id="rId23" Type="http://schemas.openxmlformats.org/officeDocument/2006/relationships/slide" Target="slide16.xml"/><Relationship Id="rId10" Type="http://schemas.openxmlformats.org/officeDocument/2006/relationships/slide" Target="slide3.xml"/><Relationship Id="rId19" Type="http://schemas.openxmlformats.org/officeDocument/2006/relationships/slide" Target="slide11.xml"/><Relationship Id="rId4" Type="http://schemas.openxmlformats.org/officeDocument/2006/relationships/slide" Target="slide26.xml"/><Relationship Id="rId9" Type="http://schemas.openxmlformats.org/officeDocument/2006/relationships/image" Target="../media/image42.jpeg"/><Relationship Id="rId14" Type="http://schemas.openxmlformats.org/officeDocument/2006/relationships/slide" Target="slide6.xml"/><Relationship Id="rId22" Type="http://schemas.openxmlformats.org/officeDocument/2006/relationships/slide" Target="slide14.xml"/><Relationship Id="rId27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2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51.png"/><Relationship Id="rId7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10" Type="http://schemas.openxmlformats.org/officeDocument/2006/relationships/image" Target="../media/image4.jpeg"/><Relationship Id="rId4" Type="http://schemas.openxmlformats.org/officeDocument/2006/relationships/image" Target="../media/image49.png"/><Relationship Id="rId9" Type="http://schemas.openxmlformats.org/officeDocument/2006/relationships/slide" Target="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9.png"/><Relationship Id="rId7" Type="http://schemas.openxmlformats.org/officeDocument/2006/relationships/slide" Target="slide22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slide" Target="slide2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440820" y="1888942"/>
            <a:ext cx="5723468" cy="1828090"/>
          </a:xfrm>
        </p:spPr>
        <p:txBody>
          <a:bodyPr>
            <a:noAutofit/>
          </a:bodyPr>
          <a:lstStyle/>
          <a:p>
            <a:r>
              <a:rPr lang="en-NZ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Is delay always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/>
            </a:r>
            <a:b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</a:b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439652" y="3878960"/>
            <a:ext cx="6264696" cy="212441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Nikolett</a:t>
            </a:r>
            <a:r>
              <a:rPr lang="en-NZ" sz="3400" b="1" u="sng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en-NZ" sz="3400" b="1" u="sng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Német</a:t>
            </a:r>
            <a:r>
              <a:rPr lang="hu-HU" sz="3400" b="1" u="sng" baseline="300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en-NZ" sz="3400" b="1" dirty="0" smtClean="0">
                <a:solidFill>
                  <a:srgbClr val="1F3406"/>
                </a:solidFill>
                <a:latin typeface="Centaur" panose="02030504050205020304" pitchFamily="18" charset="0"/>
              </a:rPr>
              <a:t>, Scott Parkins</a:t>
            </a:r>
            <a:endParaRPr lang="hu-HU" sz="3400" b="1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University of Auckland,</a:t>
            </a:r>
          </a:p>
          <a:p>
            <a:pPr algn="ctr"/>
            <a:r>
              <a:rPr lang="en-NZ" dirty="0" smtClean="0">
                <a:solidFill>
                  <a:srgbClr val="1F3406"/>
                </a:solidFill>
                <a:latin typeface="Centaur" panose="02030504050205020304" pitchFamily="18" charset="0"/>
              </a:rPr>
              <a:t>The Dodd-Walls Centre for Photonic and Quantum Technologies</a:t>
            </a:r>
            <a:endParaRPr lang="hu-HU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Optics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seminar</a:t>
            </a:r>
            <a:r>
              <a:rPr lang="hu-HU" dirty="0" smtClean="0">
                <a:solidFill>
                  <a:srgbClr val="1F3406"/>
                </a:solidFill>
                <a:latin typeface="Centaur" panose="02030504050205020304" pitchFamily="18" charset="0"/>
              </a:rPr>
              <a:t> 02/08/16</a:t>
            </a:r>
            <a:endParaRPr lang="en-NZ" dirty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sp>
        <p:nvSpPr>
          <p:cNvPr id="5" name="Téglalap 4"/>
          <p:cNvSpPr/>
          <p:nvPr/>
        </p:nvSpPr>
        <p:spPr>
          <a:xfrm>
            <a:off x="3512800" y="6402814"/>
            <a:ext cx="21184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*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n.nemet</a:t>
            </a:r>
            <a:r>
              <a:rPr lang="hu-HU" sz="1600" dirty="0" smtClean="0">
                <a:solidFill>
                  <a:srgbClr val="1F3406"/>
                </a:solidFill>
                <a:latin typeface="Centaur" panose="02030504050205020304" pitchFamily="18" charset="0"/>
              </a:rPr>
              <a:t>@</a:t>
            </a:r>
            <a:r>
              <a:rPr lang="hu-HU" sz="1600" dirty="0" err="1" smtClean="0">
                <a:solidFill>
                  <a:srgbClr val="1F3406"/>
                </a:solidFill>
                <a:latin typeface="Centaur" panose="02030504050205020304" pitchFamily="18" charset="0"/>
              </a:rPr>
              <a:t>auckland.ac.nz</a:t>
            </a:r>
            <a:endParaRPr lang="hu-HU" sz="1600" dirty="0" smtClean="0">
              <a:solidFill>
                <a:srgbClr val="1F3406"/>
              </a:solidFill>
              <a:latin typeface="Centaur" panose="02030504050205020304" pitchFamily="18" charset="0"/>
            </a:endParaRPr>
          </a:p>
        </p:txBody>
      </p:sp>
      <p:pic>
        <p:nvPicPr>
          <p:cNvPr id="6" name="Kép 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" y="5157192"/>
            <a:ext cx="1764000" cy="1620000"/>
          </a:xfrm>
          <a:prstGeom prst="rect">
            <a:avLst/>
          </a:prstGeom>
        </p:spPr>
      </p:pic>
      <p:pic>
        <p:nvPicPr>
          <p:cNvPr id="7" name="Kép 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5157192"/>
            <a:ext cx="1620000" cy="1620000"/>
          </a:xfrm>
          <a:prstGeom prst="rect">
            <a:avLst/>
          </a:prstGeom>
        </p:spPr>
      </p:pic>
      <p:sp>
        <p:nvSpPr>
          <p:cNvPr id="9" name="Cím 1"/>
          <p:cNvSpPr txBox="1">
            <a:spLocks/>
          </p:cNvSpPr>
          <p:nvPr/>
        </p:nvSpPr>
        <p:spPr>
          <a:xfrm>
            <a:off x="251520" y="1744926"/>
            <a:ext cx="8640960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harmful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to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precision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?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6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Degenerate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Parametric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Amplifier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solidFill>
                <a:schemeClr val="accent2">
                  <a:lumMod val="20000"/>
                  <a:lumOff val="8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fontScale="625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NZ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NZ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𝜒</m:t>
                        </m:r>
                      </m:e>
                      <m:sup>
                        <m:d>
                          <m:dPr>
                            <m:ctrlPr>
                              <a:rPr lang="en-NZ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NZ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nonlinearity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8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  <m:r>
                      <a:rPr lang="hu-HU" sz="38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en-NZ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arametric down-conversion</a:t>
                </a:r>
                <a:endParaRPr lang="en-NZ" sz="3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NZ" sz="2900" i="1">
                        <a:solidFill>
                          <a:srgbClr val="583926"/>
                        </a:solidFill>
                        <a:latin typeface="Cambria Math"/>
                      </a:rPr>
                      <m:t>=2</m:t>
                    </m:r>
                    <m:sSub>
                      <m:sSubPr>
                        <m:ctrlP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NZ" sz="29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i="1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phase-sensitive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amplification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5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</m:oMath>
                </a14:m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squeezed</a:t>
                </a:r>
                <a:r>
                  <a:rPr lang="hu-HU" sz="3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light</a:t>
                </a:r>
                <a:endParaRPr lang="hu-HU" sz="35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Classical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dynamics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Saturation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solutions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3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𝑥</m:t>
                    </m:r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2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</m:num>
                      <m:den>
                        <m:r>
                          <a:rPr lang="hu-HU" sz="32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den>
                    </m:f>
                    <m:r>
                      <a:rPr lang="hu-HU" sz="3200" b="0" i="1" smtClean="0">
                        <a:solidFill>
                          <a:srgbClr val="583926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hu-HU" sz="3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38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3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mechanical</a:t>
                </a:r>
                <a:r>
                  <a:rPr lang="hu-HU" sz="38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8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behaviour</a:t>
                </a:r>
                <a:r>
                  <a:rPr lang="hu-HU" sz="32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3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NZ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Parametric pump approximation</a:t>
                </a:r>
                <a:r>
                  <a:rPr lang="en-NZ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  <m:r>
                          <a:rPr lang="en-NZ" sz="2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𝜖</m:t>
                            </m:r>
                          </m:e>
                        </m:d>
                        <m:sSup>
                          <m:sSupPr>
                            <m:ctrlP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NZ" sz="26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𝜃</m:t>
                            </m:r>
                          </m:sup>
                        </m:sSup>
                      </m:e>
                    </m:d>
                  </m:oMath>
                </a14:m>
                <a:endParaRPr lang="hu-HU" sz="21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26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26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6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6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6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6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26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600" i="1" dirty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650"/>
                  </a:spcBef>
                </a:pP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Symmetric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cavity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squeezing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on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32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resonance</a:t>
                </a:r>
                <a:r>
                  <a:rPr lang="hu-HU" sz="32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:</a:t>
                </a:r>
                <a:endParaRPr lang="en-NZ" sz="3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en-NZ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5328592"/>
              </a:xfrm>
              <a:blipFill rotWithShape="1">
                <a:blip r:embed="rId2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D:\Dokumentumok\Auckland\Research\Conference\Poster\Pictures\Bifurc_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286029"/>
            <a:ext cx="1848682" cy="1863051"/>
          </a:xfrm>
          <a:prstGeom prst="rect">
            <a:avLst/>
          </a:prstGeom>
          <a:noFill/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653136"/>
            <a:ext cx="3064679" cy="1163397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" name="Téglalap 5"/>
          <p:cNvSpPr/>
          <p:nvPr/>
        </p:nvSpPr>
        <p:spPr>
          <a:xfrm>
            <a:off x="251520" y="6608385"/>
            <a:ext cx="86409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M. Collett, C.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Gardiner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30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:1386 (1984)</a:t>
            </a:r>
            <a:endParaRPr lang="en-US" sz="1200" b="1" dirty="0"/>
          </a:p>
        </p:txBody>
      </p:sp>
      <p:pic>
        <p:nvPicPr>
          <p:cNvPr id="9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77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DPA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844824"/>
            <a:ext cx="4320480" cy="2116182"/>
          </a:xfrm>
          <a:prstGeom prst="rect">
            <a:avLst/>
          </a:prstGeom>
          <a:ln w="38100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3789039"/>
                <a:ext cx="8640960" cy="2808313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4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 algn="just">
                  <a:lnSpc>
                    <a:spcPct val="110000"/>
                  </a:lnSpc>
                </a:pP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4400" baseline="45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[2]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agrees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theory</a:t>
                </a:r>
                <a:r>
                  <a:rPr lang="hu-HU" sz="44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endParaRPr lang="en-NZ" sz="4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BUT! Performance is limited</a:t>
                </a:r>
              </a:p>
              <a:p>
                <a:pPr lvl="2" algn="just">
                  <a:lnSpc>
                    <a:spcPct val="110000"/>
                  </a:lnSpc>
                </a:pP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Efficient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3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3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under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37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0.6</m:t>
                    </m:r>
                    <m:r>
                      <a:rPr lang="hu-HU" sz="3700" i="1" dirty="0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</m:oMath>
                </a14:m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realistic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3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 algn="just">
                  <a:lnSpc>
                    <a:spcPct val="110000"/>
                  </a:lnSpc>
                </a:pP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Losses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through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perfectly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reflecting</a:t>
                </a:r>
                <a:r>
                  <a:rPr lang="hu-HU" sz="3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mirror</a:t>
                </a:r>
                <a:endParaRPr lang="hu-HU" sz="3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5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Two</a:t>
                </a:r>
                <a:r>
                  <a:rPr lang="hu-HU" sz="5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1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DPAs</a:t>
                </a:r>
                <a:r>
                  <a:rPr lang="hu-HU" sz="5400" baseline="45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[3]</a:t>
                </a:r>
                <a:endParaRPr lang="hu-HU" sz="51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Plant-controller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experimental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4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Properties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corresponding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connecting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wire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”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shifted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from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„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destructive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interference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” </a:t>
                </a:r>
                <a:r>
                  <a:rPr lang="hu-HU" sz="4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endParaRPr lang="hu-HU" sz="4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endParaRPr lang="hu-HU" sz="4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789039"/>
                <a:ext cx="8640960" cy="2808313"/>
              </a:xfrm>
              <a:prstGeom prst="rect">
                <a:avLst/>
              </a:prstGeom>
              <a:blipFill rotWithShape="1">
                <a:blip r:embed="rId3"/>
                <a:stretch>
                  <a:fillRect l="-705" t="-2826" b="-260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4320480" cy="2664296"/>
              </a:xfrm>
              <a:noFill/>
              <a:effectLst/>
            </p:spPr>
            <p:txBody>
              <a:bodyPr>
                <a:normAutofit fontScale="70000" lnSpcReduction="20000"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hu-HU" sz="3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DPA</a:t>
                </a:r>
                <a:r>
                  <a:rPr lang="hu-HU" sz="3600" baseline="45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[1,2]</a:t>
                </a:r>
                <a:endParaRPr lang="hu-HU" sz="3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via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beam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splitter</a:t>
                </a:r>
                <a:r>
                  <a:rPr lang="hu-HU" sz="28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endParaRPr lang="hu-HU" sz="2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Undepleted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approximation</a:t>
                </a:r>
                <a:endParaRPr lang="hu-HU" sz="2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tunable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given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driving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endParaRPr lang="hu-HU" sz="2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65760" lvl="1" indent="0">
                  <a:lnSpc>
                    <a:spcPct val="110000"/>
                  </a:lnSpc>
                  <a:buNone/>
                </a:pPr>
                <a:r>
                  <a:rPr lang="hu-HU" sz="2300" i="1" dirty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    </a:t>
                </a:r>
                <a:r>
                  <a:rPr lang="hu-HU" sz="2300" i="1" dirty="0" smtClean="0">
                    <a:solidFill>
                      <a:srgbClr val="583926"/>
                    </a:solidFill>
                    <a:latin typeface="Cambria Math"/>
                    <a:ea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𝒳</m:t>
                        </m:r>
                      </m:e>
                      <m:sub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𝑜𝑢𝑡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e>
                    </m:d>
                    <m:r>
                      <a:rPr lang="en-NZ" sz="230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NZ" sz="23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r>
                          <a:rPr lang="en-NZ" sz="2300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  <m:t>4</m:t>
                        </m:r>
                      </m:den>
                    </m:f>
                    <m:f>
                      <m:fPr>
                        <m:ctrlPr>
                          <a:rPr lang="en-NZ" sz="2300" i="1">
                            <a:solidFill>
                              <a:srgbClr val="583926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NZ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𝜅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(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𝑟</m:t>
                                </m:r>
                                <m:r>
                                  <a:rPr lang="hu-HU" sz="2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)+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NZ" sz="2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𝜖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NZ" sz="2300" i="1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hu-HU" sz="2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900" dirty="0" err="1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Modified</a:t>
                </a:r>
                <a:r>
                  <a:rPr lang="hu-HU" sz="2900" dirty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 </a:t>
                </a:r>
                <a:r>
                  <a:rPr lang="hu-HU" sz="2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  <a:ea typeface="Cambria Math"/>
                  </a:rPr>
                  <a:t>threshold</a:t>
                </a:r>
                <a:endParaRPr lang="hu-HU" sz="2900" dirty="0" smtClean="0">
                  <a:solidFill>
                    <a:srgbClr val="583926"/>
                  </a:solidFill>
                  <a:latin typeface="Cambria Math"/>
                  <a:ea typeface="Cambria Math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4320480" cy="2664296"/>
              </a:xfrm>
              <a:blipFill rotWithShape="1">
                <a:blip r:embed="rId4"/>
                <a:stretch>
                  <a:fillRect l="-1410" t="-366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61592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[3]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Exp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21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:18371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2013)</a:t>
            </a:r>
            <a:endParaRPr lang="en-US" sz="1200" b="1" dirty="0"/>
          </a:p>
        </p:txBody>
      </p:sp>
      <p:pic>
        <p:nvPicPr>
          <p:cNvPr id="11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7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Non-Markovian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system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 </a:t>
                </a:r>
                <a:r>
                  <a:rPr lang="hu-HU" sz="20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single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hu-HU" sz="1800" b="1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b="1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r>
                        <m:rPr>
                          <m:sty m:val="p"/>
                        </m:rPr>
                        <a:rPr lang="hu-HU" sz="18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acc>
                        <m:accPr>
                          <m:chr m:val="̂"/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b="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b="1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b="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b="1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hu-HU" sz="1800" b="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Ω</m:t>
                              </m:r>
                              <m:d>
                                <m:dPr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800" b="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hu-HU" sz="1800" b="1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18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p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p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8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8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18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hu-HU" sz="18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==</m:t>
                      </m:r>
                      <m:rad>
                        <m:radPr>
                          <m:degHide m:val="on"/>
                          <m:ctrlP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sSup>
                        <m:sSup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𝛿</m:t>
                      </m:r>
                      <m:d>
                        <m:d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8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18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rad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sSup>
                        <m:sSup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𝛿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(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𝑡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𝜏</m:t>
                      </m:r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hu-HU" sz="1800" i="1">
                          <a:solidFill>
                            <a:srgbClr val="583926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Uncomplicated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setup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2">
                  <a:lnSpc>
                    <a:spcPct val="110000"/>
                  </a:lnSpc>
                </a:pP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</m:oMath>
                </a14:m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phase-shift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  <a:spcAft>
                    <a:spcPts val="600"/>
                  </a:spcAft>
                </a:pP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decoherence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500" b="0" i="1" smtClean="0">
                        <a:solidFill>
                          <a:srgbClr val="583926"/>
                        </a:solidFill>
                        <a:latin typeface="Cambria Math"/>
                      </a:rPr>
                      <m:t>,</m:t>
                    </m:r>
                    <m:acc>
                      <m:accPr>
                        <m:chr m:val="̂"/>
                        <m:ctrlP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𝜉</m:t>
                        </m:r>
                      </m:e>
                    </m:acc>
                  </m:oMath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detection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hase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hu-HU" sz="15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ra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→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2</m:t>
                    </m:r>
                    <m:rad>
                      <m:radPr>
                        <m:degHide m:val="on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𝜅</m:t>
                            </m:r>
                          </m:den>
                        </m:f>
                        <m:f>
                          <m:fPr>
                            <m:ctrlP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20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20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𝜅</m:t>
                            </m:r>
                          </m:den>
                        </m:f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𝐿</m:t>
                        </m:r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)</m:t>
                        </m:r>
                      </m:e>
                    </m:rad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Bef>
                    <a:spcPts val="600"/>
                  </a:spcBef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Overall input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93192" lvl="1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acc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sSub>
                            <m:sSub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e>
                      </m:rad>
                      <m:sSub>
                        <m:sSubPr>
                          <m:ctrlP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20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limUpp>
                        <m:limUpp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limUppPr>
                        <m:e>
                          <m:rad>
                            <m:radPr>
                              <m:degHide m:val="on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brk/>
                                </m:r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/>
                                    </m:r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m:rPr>
                                      <m:brk/>
                                    </m:r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rad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</m:rad>
                                  <m:sSup>
                                    <m:sSupPr>
                                      <m:ctrlP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hu-HU" sz="20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𝜙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20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20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𝜏</m:t>
                                      </m:r>
                                    </m:e>
                                  </m:d>
                                  <m:r>
                                    <a:rPr lang="hu-HU" sz="2000" b="0" i="1" dirty="0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𝐿</m:t>
                                      </m:r>
                                    </m:e>
                                  </m:rad>
                                  <m:acc>
                                    <m:accPr>
                                      <m:chr m:val="̂"/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𝜉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hu-HU" sz="2000" b="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𝑖𝑛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4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lim>
                      </m:limUpp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  <a:spcAft>
                    <a:spcPts val="600"/>
                  </a:spcAft>
                </a:pP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4"/>
                <a:stretch>
                  <a:fillRect l="-423" t="-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140968"/>
            <a:ext cx="4746113" cy="2448272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" name="Téglalap 7"/>
          <p:cNvSpPr/>
          <p:nvPr/>
        </p:nvSpPr>
        <p:spPr>
          <a:xfrm>
            <a:off x="251520" y="6608385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N.,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:023809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2197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DPA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coherent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endParaRPr lang="en-NZ" sz="6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 of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subharmonic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mode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rotating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frame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acc>
                        <m:accPr>
                          <m:chr m:val="̂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700" b="0" i="1" dirty="0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acc>
                        <m:accPr>
                          <m:chr m:val="̂"/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</m:d>
                      <m:d>
                        <m:dPr>
                          <m:ctrlP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7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  <m:d>
                            <m:dPr>
                              <m:ctrlP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7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</m:acc>
                      <m:r>
                        <a:rPr lang="hu-HU" sz="1700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ℏ</m:t>
                      </m:r>
                      <m:r>
                        <m:rPr>
                          <m:sty m:val="p"/>
                        </m:rPr>
                        <a:rPr lang="hu-HU" sz="1700" dirty="0">
                          <a:solidFill>
                            <a:srgbClr val="583926"/>
                          </a:solidFill>
                          <a:latin typeface="Cambria Math"/>
                        </a:rPr>
                        <m:t>Δ</m:t>
                      </m:r>
                      <m:sSup>
                        <m:sSupPr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p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hu-HU" sz="1700" i="1" dirty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ℏ</m:t>
                      </m:r>
                      <m:d>
                        <m:dPr>
                          <m:ctrlP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  <m:sSup>
                            <m:sSupPr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hu-HU" sz="17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hu-HU" sz="1700" i="1" dirty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𝑎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†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 dirty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sSup>
                            <m:sSupPr>
                              <m:ctrlP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7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hu-HU" sz="17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lvl="1" indent="0">
                  <a:lnSpc>
                    <a:spcPct val="110000"/>
                  </a:lnSpc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 </m:t>
                      </m:r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7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  <m:r>
                        <a:rPr lang="hu-HU" sz="17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1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NZ" sz="170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NZ" sz="170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70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en-NZ" sz="17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7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700" b="0" i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7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7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𝜅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  <m:func>
                                    <m:func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𝜙</m:t>
                                      </m:r>
                                    </m:e>
                                  </m:func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  <m:r>
                                    <a:rPr lang="en-NZ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NZ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NZ" sz="17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  <a:ea typeface="Cambria Math"/>
                </a:endParaRPr>
              </a:p>
              <a:p>
                <a:pPr lvl="1">
                  <a:lnSpc>
                    <a:spcPct val="11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Shifted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for </a:t>
                </a:r>
                <a14:m>
                  <m:oMath xmlns:m="http://schemas.openxmlformats.org/officeDocument/2006/math"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sidebands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combination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strength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6"/>
                <a:stretch>
                  <a:fillRect l="-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N.,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:023809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</a:t>
            </a:r>
            <a:endParaRPr lang="en-US" sz="1000" b="1" dirty="0"/>
          </a:p>
        </p:txBody>
      </p:sp>
      <p:pic>
        <p:nvPicPr>
          <p:cNvPr id="15" name="Kép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68" y="3284984"/>
            <a:ext cx="2145872" cy="2162549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9008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pyrag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8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𝝅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resonance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significant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a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finite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200" dirty="0" smtClean="0">
                    <a:solidFill>
                      <a:srgbClr val="583926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func>
                      <m:funcPr>
                        <m:ctrlPr>
                          <a:rPr lang="hu-HU" sz="18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sz="1800">
                            <a:solidFill>
                              <a:srgbClr val="583926"/>
                            </a:solidFill>
                            <a:latin typeface="Cambria Math"/>
                          </a:rPr>
                          <m:t>arcsin</m:t>
                        </m:r>
                      </m:fName>
                      <m:e>
                        <m:d>
                          <m:dPr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hu-HU" sz="180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|</m:t>
                                    </m:r>
                                    <m:r>
                                      <a:rPr lang="hu-HU" sz="18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𝜖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hu-HU" sz="180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Δ</m:t>
                                    </m:r>
                                  </m:sub>
                                </m:sSub>
                                <m:r>
                                  <a:rPr lang="hu-HU" sz="18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|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0≤</m:t>
                    </m:r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≤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𝑘</m:t>
                    </m:r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4392489"/>
              </a:xfrm>
              <a:blipFill rotWithShape="1">
                <a:blip r:embed="rId3"/>
                <a:stretch>
                  <a:fillRect l="-1344" t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20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artalom helye 2"/>
              <p:cNvSpPr txBox="1">
                <a:spLocks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Pyragas-type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400" baseline="45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[1]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motion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8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  <m:acc>
                            <m:accPr>
                              <m:chr m:val="̂"/>
                              <m:ctrlP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</m:acc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acc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</m:rad>
                      <m:sSub>
                        <m:sSub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</m:e>
                        <m:sub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𝑖𝑛</m:t>
                          </m:r>
                        </m:sub>
                      </m:sSub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8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18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8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𝜏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1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445224"/>
                <a:ext cx="7056784" cy="1152129"/>
              </a:xfrm>
              <a:prstGeom prst="rect">
                <a:avLst/>
              </a:prstGeom>
              <a:blipFill rotWithShape="1">
                <a:blip r:embed="rId5"/>
                <a:stretch>
                  <a:fillRect l="-864"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=0.49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=0.933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églalap 10"/>
              <p:cNvSpPr/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ln w="19050"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11" name="Téglalap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1"/>
                <a:ext cx="1735636" cy="61414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19050"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églalap 11"/>
          <p:cNvSpPr/>
          <p:nvPr/>
        </p:nvSpPr>
        <p:spPr>
          <a:xfrm>
            <a:off x="251520" y="6608385"/>
            <a:ext cx="23176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K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Pyragas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PLA,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170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:421 (1992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</a:t>
            </a:r>
            <a:endParaRPr lang="en-US" sz="1000" b="1" dirty="0"/>
          </a:p>
        </p:txBody>
      </p:sp>
      <p:pic>
        <p:nvPicPr>
          <p:cNvPr id="16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7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spectra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:endParaRPr lang="en-NZ" sz="6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4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delaymovie_wmv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000" y="1268760"/>
            <a:ext cx="7200000" cy="5400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/>
              <p:cNvSpPr>
                <a:spLocks noGrp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</p:spPr>
            <p:txBody>
              <a:bodyPr>
                <a:noAutofit/>
              </a:bodyPr>
              <a:lstStyle/>
              <a:p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Squeezing </a:t>
                </a:r>
                <a:r>
                  <a:rPr lang="hu-HU" sz="6000" b="1" dirty="0" err="1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for</a:t>
                </a:r>
                <a:r>
                  <a:rPr lang="hu-HU" sz="6000" b="1" dirty="0" smtClean="0">
                    <a:ln>
                      <a:solidFill>
                        <a:srgbClr val="583926"/>
                      </a:solidFill>
                    </a:ln>
                    <a:solidFill>
                      <a:schemeClr val="accent3">
                        <a:lumMod val="20000"/>
                        <a:lumOff val="80000"/>
                      </a:schemeClr>
                    </a:solidFill>
                    <a:effectLst>
                      <a:glow rad="139700">
                        <a:schemeClr val="accent4">
                          <a:satMod val="175000"/>
                          <a:alpha val="40000"/>
                        </a:schemeClr>
                      </a:glow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Freestyle Script" panose="030804020302050B0404" pitchFamily="66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𝝓</m:t>
                    </m:r>
                    <m:r>
                      <a:rPr lang="hu-HU" sz="4000" b="1" i="1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=</m:t>
                    </m:r>
                    <m:r>
                      <a:rPr lang="hu-HU" sz="4000" b="1" i="1" smtClean="0">
                        <a:ln>
                          <a:solidFill>
                            <a:srgbClr val="583926"/>
                          </a:solidFill>
                        </a:ln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>
                          <a:glow rad="139700">
                            <a:schemeClr val="accent4">
                              <a:satMod val="175000"/>
                              <a:alpha val="40000"/>
                            </a:schemeClr>
                          </a:glow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/>
                      </a:rPr>
                      <m:t>𝟎</m:t>
                    </m:r>
                  </m:oMath>
                </a14:m>
                <a:endParaRPr lang="en-NZ" sz="4000" b="1" dirty="0">
                  <a:ln>
                    <a:solidFill>
                      <a:srgbClr val="583926"/>
                    </a:solidFill>
                  </a:ln>
                  <a:solidFill>
                    <a:schemeClr val="accent3">
                      <a:lumMod val="20000"/>
                      <a:lumOff val="80000"/>
                    </a:schemeClr>
                  </a:solidFill>
                  <a:effectLst>
                    <a:glow rad="139700">
                      <a:schemeClr val="accent4">
                        <a:satMod val="175000"/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Freestyle Script" panose="030804020302050B0404" pitchFamily="66" charset="0"/>
                </a:endParaRPr>
              </a:p>
            </p:txBody>
          </p:sp>
        </mc:Choice>
        <mc:Fallback xmlns="">
          <p:sp>
            <p:nvSpPr>
              <p:cNvPr id="2" name="Cím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51520" y="135994"/>
                <a:ext cx="8640960" cy="988750"/>
              </a:xfrm>
              <a:blipFill rotWithShape="1">
                <a:blip r:embed="rId2"/>
                <a:stretch>
                  <a:fillRect l="-7052" t="-27607" b="-64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Enhanced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symmetric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compared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one-sided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without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Best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off-resonant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pump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power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dependent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peaks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Perfect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related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change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17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17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17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17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17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17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17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17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17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17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17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17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17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7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536504" cy="5328594"/>
              </a:xfrm>
              <a:blipFill rotWithShape="1">
                <a:blip r:embed="rId3"/>
                <a:stretch>
                  <a:fillRect l="-1344" t="-915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</p:spPr>
            <p:txBody>
              <a:bodyPr vert="horz">
                <a:normAutofit fontScale="775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𝜖</m:t>
                          </m:r>
                        </m:e>
                      </m:d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=0.5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</m:oMath>
                  </m:oMathPara>
                </a14:m>
                <a:endParaRPr lang="hu-HU" b="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𝜅𝜏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=2.3,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𝐿</m:t>
                      </m:r>
                      <m:r>
                        <a:rPr lang="hu-HU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 &amp; 5%</m:t>
                      </m:r>
                    </m:oMath>
                  </m:oMathPara>
                </a14:m>
                <a:endParaRPr lang="hu-HU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725144"/>
                <a:ext cx="4032448" cy="79208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413136"/>
            <a:ext cx="3758719" cy="32400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églalap 4"/>
              <p:cNvSpPr/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ln>
                <a:solidFill>
                  <a:srgbClr val="583926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hu-HU" sz="14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𝜖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|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hu-HU" sz="14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e>
                            <m:sup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1400" i="1" dirty="0" smtClean="0">
                  <a:solidFill>
                    <a:srgbClr val="583926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400" i="1">
                          <a:solidFill>
                            <a:srgbClr val="583926"/>
                          </a:solidFill>
                          <a:latin typeface="Cambria Math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hu-HU" sz="14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𝑏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1−</m:t>
                              </m:r>
                              <m:r>
                                <a:rPr lang="hu-HU" sz="14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𝐿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en-US" sz="1400" dirty="0">
                  <a:solidFill>
                    <a:srgbClr val="583926"/>
                  </a:solidFill>
                </a:endParaRPr>
              </a:p>
            </p:txBody>
          </p:sp>
        </mc:Choice>
        <mc:Fallback xmlns="">
          <p:sp>
            <p:nvSpPr>
              <p:cNvPr id="5" name="Téglalap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844" y="5983210"/>
                <a:ext cx="1735636" cy="61414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rgbClr val="58392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24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loss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in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loop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NZ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NZ" sz="20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00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Δ</m:t>
                              </m:r>
                            </m:sub>
                          </m:sSub>
                        </m:e>
                      </m:d>
                      <m:r>
                        <a:rPr lang="hu-HU" sz="2000" i="1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f>
                        <m:fPr>
                          <m:ctrlP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20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hu-HU" sz="20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Wider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range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fluctuations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allowed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detuning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shift, etc.</a:t>
                </a: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59"/>
                <a:ext cx="8640960" cy="2088233"/>
              </a:xfrm>
              <a:prstGeom prst="rect">
                <a:avLst/>
              </a:prstGeom>
              <a:blipFill rotWithShape="1">
                <a:blip r:embed="rId2"/>
                <a:stretch>
                  <a:fillRect l="-705" t="-875" b="-4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églalap 13"/>
          <p:cNvSpPr/>
          <p:nvPr/>
        </p:nvSpPr>
        <p:spPr>
          <a:xfrm>
            <a:off x="360000" y="3356993"/>
            <a:ext cx="8424000" cy="3159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337"/>
          <a:stretch/>
        </p:blipFill>
        <p:spPr>
          <a:xfrm>
            <a:off x="360000" y="3779205"/>
            <a:ext cx="4212000" cy="273678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4209"/>
          <a:stretch/>
        </p:blipFill>
        <p:spPr>
          <a:xfrm>
            <a:off x="4566324" y="3779205"/>
            <a:ext cx="4217676" cy="2736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3356992"/>
                <a:ext cx="4320480" cy="3240359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8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356993"/>
                <a:ext cx="4320480" cy="32403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églalap 14"/>
          <p:cNvSpPr/>
          <p:nvPr/>
        </p:nvSpPr>
        <p:spPr>
          <a:xfrm>
            <a:off x="251520" y="6608385"/>
            <a:ext cx="27767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N. N.,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Parkins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94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:023809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</a:t>
            </a:r>
            <a:endParaRPr lang="en-US" sz="1000" b="1" dirty="0"/>
          </a:p>
        </p:txBody>
      </p:sp>
      <p:pic>
        <p:nvPicPr>
          <p:cNvPr id="17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07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Csoportba foglalás 1"/>
          <p:cNvGrpSpPr/>
          <p:nvPr/>
        </p:nvGrpSpPr>
        <p:grpSpPr>
          <a:xfrm>
            <a:off x="1605144" y="1268760"/>
            <a:ext cx="5933713" cy="5202000"/>
            <a:chOff x="1605144" y="1268760"/>
            <a:chExt cx="5933713" cy="5202000"/>
          </a:xfrm>
        </p:grpSpPr>
        <p:grpSp>
          <p:nvGrpSpPr>
            <p:cNvPr id="79" name="Csoportba foglalás 78"/>
            <p:cNvGrpSpPr/>
            <p:nvPr/>
          </p:nvGrpSpPr>
          <p:grpSpPr>
            <a:xfrm>
              <a:off x="1605144" y="1268760"/>
              <a:ext cx="5933713" cy="5202000"/>
              <a:chOff x="2124773" y="1628800"/>
              <a:chExt cx="4821937" cy="4227322"/>
            </a:xfr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grpSpPr>
          <p:sp>
            <p:nvSpPr>
              <p:cNvPr id="80" name="Téglalap 79"/>
              <p:cNvSpPr/>
              <p:nvPr/>
            </p:nvSpPr>
            <p:spPr>
              <a:xfrm>
                <a:off x="2124773" y="1628800"/>
                <a:ext cx="4821937" cy="4227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1" name="Kép 8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37" t="4780" r="193"/>
              <a:stretch/>
            </p:blipFill>
            <p:spPr>
              <a:xfrm>
                <a:off x="2128590" y="1628800"/>
                <a:ext cx="4818120" cy="4217620"/>
              </a:xfrm>
              <a:prstGeom prst="rect">
                <a:avLst/>
              </a:prstGeom>
              <a:ln w="28575">
                <a:noFill/>
              </a:ln>
            </p:spPr>
          </p:pic>
        </p:grpSp>
        <p:sp>
          <p:nvSpPr>
            <p:cNvPr id="82" name="Felhő 81"/>
            <p:cNvSpPr/>
            <p:nvPr/>
          </p:nvSpPr>
          <p:spPr>
            <a:xfrm>
              <a:off x="2894285" y="4610176"/>
              <a:ext cx="3723446" cy="962603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3" name="Felhő 82"/>
            <p:cNvSpPr/>
            <p:nvPr/>
          </p:nvSpPr>
          <p:spPr>
            <a:xfrm>
              <a:off x="5073864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sp>
          <p:nvSpPr>
            <p:cNvPr id="84" name="Felhő 83"/>
            <p:cNvSpPr/>
            <p:nvPr/>
          </p:nvSpPr>
          <p:spPr>
            <a:xfrm flipH="1">
              <a:off x="2650633" y="3373028"/>
              <a:ext cx="1683415" cy="1107510"/>
            </a:xfrm>
            <a:prstGeom prst="cloud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rgbClr val="5839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F3406"/>
                </a:solidFill>
              </a:endParaRPr>
            </a:p>
          </p:txBody>
        </p:sp>
        <p:cxnSp>
          <p:nvCxnSpPr>
            <p:cNvPr id="85" name="Egyenes összekötő nyíllal 84"/>
            <p:cNvCxnSpPr/>
            <p:nvPr/>
          </p:nvCxnSpPr>
          <p:spPr>
            <a:xfrm flipH="1">
              <a:off x="4759331" y="3710878"/>
              <a:ext cx="215114" cy="952396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Egyenes összekötő nyíllal 85"/>
            <p:cNvCxnSpPr/>
            <p:nvPr/>
          </p:nvCxnSpPr>
          <p:spPr>
            <a:xfrm>
              <a:off x="5203636" y="2008445"/>
              <a:ext cx="666112" cy="1385002"/>
            </a:xfrm>
            <a:prstGeom prst="straightConnector1">
              <a:avLst/>
            </a:prstGeom>
            <a:ln w="38100" cap="rnd">
              <a:solidFill>
                <a:srgbClr val="583926"/>
              </a:solidFill>
              <a:bevel/>
              <a:headEnd type="oval" w="med" len="med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Egyenes összekötő nyíllal 86"/>
            <p:cNvCxnSpPr/>
            <p:nvPr/>
          </p:nvCxnSpPr>
          <p:spPr>
            <a:xfrm flipH="1">
              <a:off x="3357145" y="2553471"/>
              <a:ext cx="566494" cy="819557"/>
            </a:xfrm>
            <a:prstGeom prst="straightConnector1">
              <a:avLst/>
            </a:prstGeom>
            <a:ln w="38100">
              <a:solidFill>
                <a:srgbClr val="583926"/>
              </a:solidFill>
              <a:headEnd type="oval"/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églalap 87"/>
            <p:cNvSpPr/>
            <p:nvPr/>
          </p:nvSpPr>
          <p:spPr>
            <a:xfrm>
              <a:off x="4706171" y="3470489"/>
              <a:ext cx="2327153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without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89" name="Téglalap 88"/>
            <p:cNvSpPr/>
            <p:nvPr/>
          </p:nvSpPr>
          <p:spPr>
            <a:xfrm>
              <a:off x="2730374" y="4774087"/>
              <a:ext cx="3909619" cy="41549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with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delayed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  <p:sp>
          <p:nvSpPr>
            <p:cNvPr id="90" name="Téglalap 89"/>
            <p:cNvSpPr/>
            <p:nvPr/>
          </p:nvSpPr>
          <p:spPr>
            <a:xfrm>
              <a:off x="2189909" y="3488209"/>
              <a:ext cx="2606412" cy="738664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hu-HU" sz="2100" dirty="0" err="1">
                  <a:solidFill>
                    <a:srgbClr val="583926"/>
                  </a:solidFill>
                  <a:latin typeface="Centaur" panose="02030504050205020304" pitchFamily="18" charset="0"/>
                </a:rPr>
                <a:t>w</a:t>
              </a:r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ith</a:t>
              </a:r>
              <a:r>
                <a:rPr lang="hu-HU" sz="2100" dirty="0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 BS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  <a:p>
              <a:pPr algn="ctr"/>
              <a:r>
                <a:rPr lang="hu-HU" sz="2100" dirty="0" err="1" smtClean="0">
                  <a:solidFill>
                    <a:srgbClr val="583926"/>
                  </a:solidFill>
                  <a:latin typeface="Centaur" panose="02030504050205020304" pitchFamily="18" charset="0"/>
                </a:rPr>
                <a:t>feedback</a:t>
              </a:r>
              <a:endParaRPr lang="hu-HU" sz="2100" dirty="0">
                <a:solidFill>
                  <a:srgbClr val="583926"/>
                </a:solidFill>
                <a:latin typeface="Centaur" panose="02030504050205020304" pitchFamily="18" charset="0"/>
              </a:endParaRPr>
            </a:p>
          </p:txBody>
        </p:sp>
      </p:grpSp>
      <p:pic>
        <p:nvPicPr>
          <p:cNvPr id="6" name="Kép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28548"/>
            <a:ext cx="8928992" cy="5296796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3" name="Felhő 52"/>
          <p:cNvSpPr/>
          <p:nvPr/>
        </p:nvSpPr>
        <p:spPr>
          <a:xfrm>
            <a:off x="2137512" y="2170458"/>
            <a:ext cx="980544" cy="682477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4" name="Felhő 53"/>
          <p:cNvSpPr/>
          <p:nvPr/>
        </p:nvSpPr>
        <p:spPr>
          <a:xfrm flipH="1">
            <a:off x="739330" y="2170458"/>
            <a:ext cx="972000" cy="627584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2" name="Felhő 51"/>
          <p:cNvSpPr/>
          <p:nvPr/>
        </p:nvSpPr>
        <p:spPr>
          <a:xfrm flipH="1">
            <a:off x="849114" y="2852936"/>
            <a:ext cx="2045169" cy="504056"/>
          </a:xfrm>
          <a:prstGeom prst="cloud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rgbClr val="583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583926"/>
              </a:solidFill>
            </a:endParaRPr>
          </a:p>
        </p:txBody>
      </p:sp>
      <p:sp>
        <p:nvSpPr>
          <p:cNvPr id="55" name="Téglalap 54"/>
          <p:cNvSpPr/>
          <p:nvPr/>
        </p:nvSpPr>
        <p:spPr>
          <a:xfrm>
            <a:off x="2209520" y="2222664"/>
            <a:ext cx="8503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6" name="Téglalap 55"/>
          <p:cNvSpPr/>
          <p:nvPr/>
        </p:nvSpPr>
        <p:spPr>
          <a:xfrm>
            <a:off x="921124" y="2889811"/>
            <a:ext cx="177866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delayed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57" name="Téglalap 56"/>
          <p:cNvSpPr/>
          <p:nvPr/>
        </p:nvSpPr>
        <p:spPr>
          <a:xfrm>
            <a:off x="755576" y="2204864"/>
            <a:ext cx="9523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1500" dirty="0" err="1">
                <a:solidFill>
                  <a:srgbClr val="583926"/>
                </a:solidFill>
                <a:latin typeface="Centaur" panose="02030504050205020304" pitchFamily="18" charset="0"/>
              </a:rPr>
              <a:t>w</a:t>
            </a:r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ith</a:t>
            </a:r>
            <a:r>
              <a:rPr lang="hu-HU" sz="15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BS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ctr"/>
            <a:r>
              <a:rPr lang="hu-HU" sz="15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15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cxnSp>
        <p:nvCxnSpPr>
          <p:cNvPr id="59" name="Egyenes összekötő nyíllal 58"/>
          <p:cNvCxnSpPr>
            <a:endCxn id="53" idx="3"/>
          </p:cNvCxnSpPr>
          <p:nvPr/>
        </p:nvCxnSpPr>
        <p:spPr>
          <a:xfrm>
            <a:off x="2195736" y="1664864"/>
            <a:ext cx="432048" cy="544615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gyenes összekötő nyíllal 61"/>
          <p:cNvCxnSpPr>
            <a:endCxn id="54" idx="3"/>
          </p:cNvCxnSpPr>
          <p:nvPr/>
        </p:nvCxnSpPr>
        <p:spPr>
          <a:xfrm flipH="1">
            <a:off x="1225330" y="1896301"/>
            <a:ext cx="250327" cy="310040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gyenes összekötő nyíllal 63"/>
          <p:cNvCxnSpPr>
            <a:endCxn id="52" idx="3"/>
          </p:cNvCxnSpPr>
          <p:nvPr/>
        </p:nvCxnSpPr>
        <p:spPr>
          <a:xfrm>
            <a:off x="1779934" y="2348880"/>
            <a:ext cx="91764" cy="532876"/>
          </a:xfrm>
          <a:prstGeom prst="straightConnector1">
            <a:avLst/>
          </a:prstGeom>
          <a:ln w="28575">
            <a:solidFill>
              <a:srgbClr val="583926"/>
            </a:solidFill>
            <a:headEnd type="oval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Comparison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previous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results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8" name="Téglalap 37"/>
          <p:cNvSpPr/>
          <p:nvPr/>
        </p:nvSpPr>
        <p:spPr>
          <a:xfrm>
            <a:off x="251520" y="6608385"/>
            <a:ext cx="7026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J. E.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Gough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en-US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Wildfeuer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PRA,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80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:042107 (2009),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A.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Furusawa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’s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group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IEEE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Trans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Auto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Contr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.,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57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:2045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2012)</a:t>
            </a:r>
            <a:endParaRPr lang="en-US" sz="1000" b="1" dirty="0"/>
          </a:p>
        </p:txBody>
      </p:sp>
      <p:pic>
        <p:nvPicPr>
          <p:cNvPr id="41" name="Picture 4" descr="C:\Users\niki\AppData\Local\Microsoft\Windows\INetCache\IE\HEEOQ77Q\Pounamu_3[1].jp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Outline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parameter</a:t>
            </a:r>
            <a:endParaRPr lang="hu-HU" sz="22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Non-Markovian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environment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Degenerate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Parametric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Amplifier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6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(DPA)</a:t>
            </a: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Without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hu-HU" sz="22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DPA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mechanical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model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spectra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analysis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endParaRPr lang="hu-HU" sz="23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Classical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analysis</a:t>
            </a:r>
            <a:r>
              <a:rPr lang="hu-HU" sz="60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1" name="Téglalap 20"/>
          <p:cNvSpPr/>
          <p:nvPr/>
        </p:nvSpPr>
        <p:spPr>
          <a:xfrm>
            <a:off x="401644" y="3737851"/>
            <a:ext cx="8340712" cy="27217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Kép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7"/>
          <a:stretch/>
        </p:blipFill>
        <p:spPr>
          <a:xfrm>
            <a:off x="4565891" y="3717032"/>
            <a:ext cx="4170356" cy="2721600"/>
          </a:xfrm>
          <a:prstGeom prst="rect">
            <a:avLst/>
          </a:prstGeom>
          <a:ln w="28575">
            <a:noFill/>
          </a:ln>
        </p:spPr>
      </p:pic>
      <p:pic>
        <p:nvPicPr>
          <p:cNvPr id="19" name="Kép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5"/>
          <a:stretch/>
        </p:blipFill>
        <p:spPr>
          <a:xfrm>
            <a:off x="395536" y="3717032"/>
            <a:ext cx="4170355" cy="2721793"/>
          </a:xfrm>
          <a:prstGeom prst="rect">
            <a:avLst/>
          </a:prstGeom>
          <a:ln w="28575">
            <a:noFill/>
          </a:ln>
        </p:spPr>
      </p:pic>
      <p:pic>
        <p:nvPicPr>
          <p:cNvPr id="16" name="Kép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412776"/>
            <a:ext cx="1728192" cy="1741624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artalom helye 2"/>
              <p:cNvSpPr txBox="1">
                <a:spLocks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</m:e>
                      </m:d>
                      <m:r>
                        <a:rPr lang="hu-HU" sz="1900" dirty="0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e</m:t>
                          </m:r>
                        </m:e>
                        <m:sup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sup>
                      </m:sSup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𝜀</m:t>
                      </m:r>
                      <m:d>
                        <m:d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t</m:t>
                          </m:r>
                          <m:r>
                            <a:rPr lang="hu-HU" sz="1900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acc>
                      <m:r>
                        <a:rPr lang="hu-HU" sz="19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sSub>
                        <m:sSubPr>
                          <m:ctrlP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𝜅</m:t>
                          </m:r>
                        </m:e>
                        <m:sub>
                          <m:r>
                            <a:rPr lang="hu-HU" sz="19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hu-HU" sz="1900" b="0" i="1" dirty="0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1900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19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1900" b="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Threshold: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changing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stability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Pitchfork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different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steady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states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Hopf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bifurcation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reaching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limit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cycle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2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1"/>
                <a:ext cx="5616624" cy="2016224"/>
              </a:xfrm>
              <a:prstGeom prst="rect">
                <a:avLst/>
              </a:prstGeom>
              <a:blipFill rotWithShape="1">
                <a:blip r:embed="rId7"/>
                <a:stretch>
                  <a:fillRect l="-868" b="-4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artalom helye 2"/>
          <p:cNvSpPr txBox="1">
            <a:spLocks/>
          </p:cNvSpPr>
          <p:nvPr/>
        </p:nvSpPr>
        <p:spPr>
          <a:xfrm>
            <a:off x="251520" y="3212976"/>
            <a:ext cx="8640960" cy="9361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Imaginary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eigenvalue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becomes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frequency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persistent</a:t>
            </a:r>
            <a:r>
              <a:rPr lang="hu-HU" sz="2400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22" name="Téglalap 21"/>
          <p:cNvSpPr/>
          <p:nvPr/>
        </p:nvSpPr>
        <p:spPr>
          <a:xfrm>
            <a:off x="251520" y="6608385"/>
            <a:ext cx="70021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Matlab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package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DDE-BIFTOOL, and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solver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dde23,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Carmichael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Statistical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Methods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in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Optics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2 (2009)</a:t>
            </a:r>
            <a:endParaRPr lang="en-US" sz="1200" b="1" dirty="0"/>
          </a:p>
          <a:p>
            <a:endParaRPr lang="en-US" sz="1000" b="1" dirty="0"/>
          </a:p>
        </p:txBody>
      </p:sp>
      <p:pic>
        <p:nvPicPr>
          <p:cNvPr id="24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47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59"/>
            <a:ext cx="8640960" cy="5328593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endParaRPr lang="hu-HU" sz="5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Backaction-free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controlling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Influence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Memory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effect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environment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Changes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stability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landscape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Time-delayed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one-loop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with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DPA: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dramatically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Enhancement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even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compared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previous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setups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Result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changing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of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Loss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loop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decreases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degree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squeezing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,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but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also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provides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>
                <a:solidFill>
                  <a:srgbClr val="583926"/>
                </a:solidFill>
                <a:latin typeface="Centaur" panose="02030504050205020304" pitchFamily="18" charset="0"/>
              </a:rPr>
              <a:t>higher</a:t>
            </a:r>
            <a:r>
              <a:rPr lang="hu-HU" dirty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tunability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Future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plans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:</a:t>
            </a:r>
          </a:p>
          <a:p>
            <a:pPr lvl="1" algn="just">
              <a:lnSpc>
                <a:spcPct val="110000"/>
              </a:lnSpc>
            </a:pP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General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linear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model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for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two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different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modes</a:t>
            </a:r>
            <a:endParaRPr lang="hu-HU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Nonlinear</a:t>
            </a:r>
            <a:r>
              <a:rPr lang="hu-HU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systems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Summary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1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/>
          <p:cNvSpPr>
            <a:spLocks noGrp="1"/>
          </p:cNvSpPr>
          <p:nvPr>
            <p:ph type="ctrTitle"/>
          </p:nvPr>
        </p:nvSpPr>
        <p:spPr>
          <a:xfrm>
            <a:off x="1134202" y="1124744"/>
            <a:ext cx="6875596" cy="1828090"/>
          </a:xfrm>
        </p:spPr>
        <p:txBody>
          <a:bodyPr>
            <a:noAutofit/>
          </a:bodyPr>
          <a:lstStyle/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Thank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for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your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 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1134202" y="2276872"/>
            <a:ext cx="6875596" cy="182809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9600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attention</a:t>
            </a:r>
            <a:r>
              <a:rPr lang="hu-HU" sz="96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Freestyle Script" panose="030804020302050B0404" pitchFamily="66" charset="0"/>
              </a:rPr>
              <a:t>!</a:t>
            </a:r>
            <a:endParaRPr lang="en-NZ" sz="9600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38100" dist="25400" dir="5400000" algn="tl" rotWithShape="0">
                  <a:srgbClr val="000000">
                    <a:alpha val="43000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4" name="Kép 2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03688"/>
            <a:ext cx="1910814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5" name="Kép 2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5003688"/>
            <a:ext cx="2316600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6" name="Kép 25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56" y="5003688"/>
            <a:ext cx="2497448" cy="187200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7" name="Kép 2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1" y="5003688"/>
            <a:ext cx="2495999" cy="1872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7" name="Téglalap 56">
            <a:hlinkClick r:id="rId10" action="ppaction://hlinksldjump"/>
          </p:cNvPr>
          <p:cNvSpPr/>
          <p:nvPr/>
        </p:nvSpPr>
        <p:spPr>
          <a:xfrm>
            <a:off x="67704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1" name="Téglalap 60">
            <a:hlinkClick r:id="rId11" action="ppaction://hlinksldjump"/>
          </p:cNvPr>
          <p:cNvSpPr/>
          <p:nvPr/>
        </p:nvSpPr>
        <p:spPr>
          <a:xfrm>
            <a:off x="7482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2" name="Téglalap 61">
            <a:hlinkClick r:id="rId12" action="ppaction://hlinksldjump"/>
          </p:cNvPr>
          <p:cNvSpPr/>
          <p:nvPr/>
        </p:nvSpPr>
        <p:spPr>
          <a:xfrm>
            <a:off x="14756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3" name="Téglalap 62">
            <a:hlinkClick r:id="rId13" action="ppaction://hlinksldjump"/>
          </p:cNvPr>
          <p:cNvSpPr/>
          <p:nvPr/>
        </p:nvSpPr>
        <p:spPr>
          <a:xfrm>
            <a:off x="8604448" y="116632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13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5" name="Téglalap 64">
            <a:hlinkClick r:id="rId14" action="ppaction://hlinksldjump"/>
          </p:cNvPr>
          <p:cNvSpPr/>
          <p:nvPr/>
        </p:nvSpPr>
        <p:spPr>
          <a:xfrm>
            <a:off x="2235312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6" name="Téglalap 65">
            <a:hlinkClick r:id="rId15" action="ppaction://hlinksldjump"/>
          </p:cNvPr>
          <p:cNvSpPr/>
          <p:nvPr/>
        </p:nvSpPr>
        <p:spPr>
          <a:xfrm>
            <a:off x="2915816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5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7" name="Téglalap 66">
            <a:hlinkClick r:id="rId16" action="ppaction://hlinksldjump"/>
          </p:cNvPr>
          <p:cNvSpPr/>
          <p:nvPr/>
        </p:nvSpPr>
        <p:spPr>
          <a:xfrm>
            <a:off x="3643264" y="120193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6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8" name="Téglalap 67">
            <a:hlinkClick r:id="rId17" action="ppaction://hlinksldjump"/>
          </p:cNvPr>
          <p:cNvSpPr/>
          <p:nvPr/>
        </p:nvSpPr>
        <p:spPr>
          <a:xfrm>
            <a:off x="4394356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7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69" name="Téglalap 68">
            <a:hlinkClick r:id="rId18" action="ppaction://hlinksldjump"/>
          </p:cNvPr>
          <p:cNvSpPr/>
          <p:nvPr/>
        </p:nvSpPr>
        <p:spPr>
          <a:xfrm>
            <a:off x="5074860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8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0" name="Téglalap 69">
            <a:hlinkClick r:id="rId19" action="ppaction://hlinksldjump"/>
          </p:cNvPr>
          <p:cNvSpPr/>
          <p:nvPr/>
        </p:nvSpPr>
        <p:spPr>
          <a:xfrm>
            <a:off x="5802308" y="116632"/>
            <a:ext cx="338554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9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1" name="Téglalap 70">
            <a:hlinkClick r:id="rId20" action="ppaction://hlinksldjump"/>
          </p:cNvPr>
          <p:cNvSpPr/>
          <p:nvPr/>
        </p:nvSpPr>
        <p:spPr>
          <a:xfrm>
            <a:off x="644420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10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2" name="Téglalap 71">
            <a:hlinkClick r:id="rId21" action="ppaction://hlinksldjump"/>
          </p:cNvPr>
          <p:cNvSpPr/>
          <p:nvPr/>
        </p:nvSpPr>
        <p:spPr>
          <a:xfrm>
            <a:off x="716428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11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3" name="Téglalap 72">
            <a:hlinkClick r:id="rId22" action="ppaction://hlinksldjump"/>
          </p:cNvPr>
          <p:cNvSpPr/>
          <p:nvPr/>
        </p:nvSpPr>
        <p:spPr>
          <a:xfrm>
            <a:off x="7884368" y="12375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12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74" name="Téglalap 73">
            <a:hlinkClick r:id="rId23" action="ppaction://hlinksldjump"/>
          </p:cNvPr>
          <p:cNvSpPr/>
          <p:nvPr/>
        </p:nvSpPr>
        <p:spPr>
          <a:xfrm>
            <a:off x="2843808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14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23" name="Téglalap 22">
            <a:hlinkClick r:id="rId24" action="ppaction://hlinksldjump"/>
          </p:cNvPr>
          <p:cNvSpPr/>
          <p:nvPr/>
        </p:nvSpPr>
        <p:spPr>
          <a:xfrm>
            <a:off x="3524311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15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28" name="Téglalap 27">
            <a:hlinkClick r:id="rId25" action="ppaction://hlinksldjump"/>
          </p:cNvPr>
          <p:cNvSpPr/>
          <p:nvPr/>
        </p:nvSpPr>
        <p:spPr>
          <a:xfrm>
            <a:off x="4251760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16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29" name="Téglalap 28">
            <a:hlinkClick r:id="rId26" action="ppaction://hlinksldjump"/>
          </p:cNvPr>
          <p:cNvSpPr/>
          <p:nvPr/>
        </p:nvSpPr>
        <p:spPr>
          <a:xfrm>
            <a:off x="5011416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17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0" name="Téglalap 29">
            <a:hlinkClick r:id="rId27" action="ppaction://hlinksldjump"/>
          </p:cNvPr>
          <p:cNvSpPr/>
          <p:nvPr/>
        </p:nvSpPr>
        <p:spPr>
          <a:xfrm>
            <a:off x="5691920" y="781834"/>
            <a:ext cx="4924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3500" dirty="0" smtClean="0">
                <a:solidFill>
                  <a:srgbClr val="5839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</a:rPr>
              <a:t>18</a:t>
            </a:r>
            <a:endParaRPr lang="en-US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74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Tunability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p:sp>
        <p:nvSpPr>
          <p:cNvPr id="20" name="Téglalap 19"/>
          <p:cNvSpPr/>
          <p:nvPr/>
        </p:nvSpPr>
        <p:spPr>
          <a:xfrm>
            <a:off x="716864" y="3952361"/>
            <a:ext cx="7710272" cy="25395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64" y="3971666"/>
            <a:ext cx="3855136" cy="252028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62013"/>
            <a:ext cx="3855136" cy="25395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artalom helye 2"/>
              <p:cNvSpPr txBox="1">
                <a:spLocks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7432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64592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0116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10896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Brush Script MT" pitchFamily="66" charset="0"/>
                  <a:buChar char="O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spcBef>
                    <a:spcPts val="800"/>
                  </a:spcBef>
                  <a:buFont typeface="Brush Script MT" pitchFamily="66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0≤</m:t>
                      </m:r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𝜖</m:t>
                              </m:r>
                            </m:e>
                          </m:d>
                          <m:d>
                            <m:d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𝜅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2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𝜖</m:t>
                                  </m:r>
                                </m:e>
                              </m:d>
                            </m:e>
                          </m:d>
                        </m:e>
                      </m:ra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,0≤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𝜖</m:t>
                          </m:r>
                        </m:e>
                      </m:d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𝜅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𝑘</m:t>
                          </m:r>
                          <m:sSup>
                            <m:sSupPr>
                              <m:ctrlP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hu-HU" sz="2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2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3" y="3356992"/>
                <a:ext cx="6661357" cy="4682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Csoportba foglalás 9"/>
          <p:cNvGrpSpPr/>
          <p:nvPr/>
        </p:nvGrpSpPr>
        <p:grpSpPr>
          <a:xfrm>
            <a:off x="337195" y="1340768"/>
            <a:ext cx="8460000" cy="2010497"/>
            <a:chOff x="342000" y="4514847"/>
            <a:chExt cx="8460000" cy="2010497"/>
          </a:xfrm>
        </p:grpSpPr>
        <p:pic>
          <p:nvPicPr>
            <p:cNvPr id="6" name="Kép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r="2398"/>
            <a:stretch/>
          </p:blipFill>
          <p:spPr>
            <a:xfrm>
              <a:off x="342000" y="4514847"/>
              <a:ext cx="8460000" cy="2010497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8" name="Téglalap 7"/>
            <p:cNvSpPr/>
            <p:nvPr/>
          </p:nvSpPr>
          <p:spPr>
            <a:xfrm>
              <a:off x="1187623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églalap 27"/>
            <p:cNvSpPr/>
            <p:nvPr/>
          </p:nvSpPr>
          <p:spPr>
            <a:xfrm>
              <a:off x="4106097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églalap 28"/>
            <p:cNvSpPr/>
            <p:nvPr/>
          </p:nvSpPr>
          <p:spPr>
            <a:xfrm>
              <a:off x="7020272" y="4514847"/>
              <a:ext cx="1080121" cy="172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4" descr="C:\Users\niki\AppData\Local\Microsoft\Windows\INetCache\IE\HEEOQ77Q\Pounamu_3[1].jp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76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20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 b="0" i="0" smtClean="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.1</m:t>
                    </m:r>
                    <m:r>
                      <m:rPr>
                        <m:sty m:val="p"/>
                      </m:rP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5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1600">
                        <a:solidFill>
                          <a:srgbClr val="583926"/>
                        </a:solidFill>
                        <a:latin typeface="Cambria Math"/>
                      </a:rPr>
                      <m:t>Δ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2</m:t>
                    </m:r>
                    <m:r>
                      <m:rPr>
                        <m:sty m:val="p"/>
                      </m:rP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κ</m:t>
                    </m:r>
                  </m:oMath>
                </a14:m>
                <a:r>
                  <a:rPr lang="hu-HU" sz="1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1268336"/>
                <a:ext cx="4176464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06" t="-2186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</p:spPr>
            <p:txBody>
              <a:bodyPr vert="horz">
                <a:normAutofit fontScale="70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Characteristic </a:t>
                </a:r>
                <a:r>
                  <a:rPr lang="hu-HU" sz="3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quantities</a:t>
                </a:r>
                <a:r>
                  <a:rPr lang="hu-HU" sz="3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𝜃</m:t>
                          </m:r>
                        </m:e>
                        <m: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𝜃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−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arcsin</m:t>
                          </m:r>
                        </m:fName>
                        <m:e>
                          <m:d>
                            <m:d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hu-HU" sz="230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|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hu-HU" sz="230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</m:sub>
                                  </m:sSub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hu-HU" sz="2300">
                          <a:solidFill>
                            <a:srgbClr val="583926"/>
                          </a:solidFill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hu-HU" sz="2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𝜏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arccos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hu-HU" sz="2300" i="1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𝜖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hu-HU" sz="2300">
                                                  <a:solidFill>
                                                    <a:srgbClr val="583926"/>
                                                  </a:solidFill>
                                                  <a:latin typeface="Cambria Math"/>
                                                </a:rPr>
                                                <m:t>Δ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𝜅</m:t>
                                      </m:r>
                                    </m:num>
                                    <m:den>
                                      <m: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𝑘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+2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𝜋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𝑠</m:t>
                              </m:r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hu-HU" sz="230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393192" lvl="1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  <m:sub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𝑠</m:t>
                          </m:r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hu-HU" sz="230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Δ</m:t>
                          </m:r>
                        </m:sub>
                      </m:sSub>
                      <m:r>
                        <a:rPr lang="hu-HU" sz="2300" i="1">
                          <a:solidFill>
                            <a:srgbClr val="583926"/>
                          </a:solidFill>
                          <a:latin typeface="Cambria Math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23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hu-HU" sz="23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23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hu-HU" sz="230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Δ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23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𝜅</m:t>
                                  </m:r>
                                </m:e>
                              </m:d>
                            </m:e>
                            <m:sup>
                              <m:r>
                                <a:rPr lang="hu-HU" sz="23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hu-HU" sz="23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336"/>
                <a:ext cx="5616624" cy="2232672"/>
              </a:xfrm>
              <a:prstGeom prst="rect">
                <a:avLst/>
              </a:prstGeom>
              <a:blipFill rotWithShape="1">
                <a:blip r:embed="rId3"/>
                <a:stretch>
                  <a:fillRect l="-1085" t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detuning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29000"/>
                <a:ext cx="4230000" cy="3036482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29000"/>
                <a:ext cx="4320480" cy="303648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Kép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3" r="5728"/>
          <a:stretch/>
        </p:blipFill>
        <p:spPr>
          <a:xfrm>
            <a:off x="483241" y="3915449"/>
            <a:ext cx="3944743" cy="2609894"/>
          </a:xfrm>
          <a:prstGeom prst="rect">
            <a:avLst/>
          </a:prstGeom>
        </p:spPr>
      </p:pic>
      <p:pic>
        <p:nvPicPr>
          <p:cNvPr id="13" name="Kép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1" r="3549"/>
          <a:stretch/>
        </p:blipFill>
        <p:spPr>
          <a:xfrm>
            <a:off x="4716016" y="3915449"/>
            <a:ext cx="3941969" cy="2582940"/>
          </a:xfrm>
          <a:prstGeom prst="rect">
            <a:avLst/>
          </a:prstGeom>
        </p:spPr>
      </p:pic>
      <p:pic>
        <p:nvPicPr>
          <p:cNvPr id="14" name="Picture 4" descr="C:\Users\niki\AppData\Local\Microsoft\Windows\INetCache\IE\HEEOQ77Q\Pounamu_3[1]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68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artalom helye 2"/>
              <p:cNvSpPr txBox="1">
                <a:spLocks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below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𝜖</m:t>
                        </m:r>
                      </m:e>
                    </m:d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−0.1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dotted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−0.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05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9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dashed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𝜙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𝜙</m:t>
                        </m:r>
                      </m:e>
                      <m:sub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solid</a:t>
                </a:r>
                <a:r>
                  <a:rPr lang="hu-HU" sz="1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</a:p>
              <a:p>
                <a:pPr lvl="1"/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1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1268336"/>
                <a:ext cx="3384376" cy="2232672"/>
              </a:xfrm>
              <a:prstGeom prst="rect">
                <a:avLst/>
              </a:prstGeom>
              <a:blipFill rotWithShape="1">
                <a:blip r:embed="rId2"/>
                <a:stretch>
                  <a:fillRect l="-1622" t="-2732" b="-4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Effects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a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phase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shift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artalom helye 2"/>
              <p:cNvSpPr txBox="1">
                <a:spLocks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𝜋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7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488861"/>
                <a:ext cx="4320480" cy="30364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églalap 21"/>
          <p:cNvSpPr/>
          <p:nvPr/>
        </p:nvSpPr>
        <p:spPr>
          <a:xfrm>
            <a:off x="342000" y="3915449"/>
            <a:ext cx="8460000" cy="25977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artalom hely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"/>
          <a:stretch/>
        </p:blipFill>
        <p:spPr>
          <a:xfrm>
            <a:off x="2843808" y="1373451"/>
            <a:ext cx="2592288" cy="2097560"/>
          </a:xfrm>
          <a:prstGeom prst="rect">
            <a:avLst/>
          </a:prstGeom>
          <a:ln w="28575"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𝜙</m:t>
                          </m:r>
                        </m:e>
                        <m:sub>
                          <m:r>
                            <a:rPr lang="hu-HU" sz="2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hu-HU" sz="2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6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000" y="3488862"/>
                <a:ext cx="4230000" cy="3036482"/>
              </a:xfr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this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figure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lvl="1" indent="0">
                  <a:buClr>
                    <a:schemeClr val="accent3"/>
                  </a:buClr>
                  <a:buSzPct val="950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𝑘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𝜅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, 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𝜙</m:t>
                      </m:r>
                      <m:r>
                        <a:rPr lang="hu-HU" sz="17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hu-HU" sz="17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7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hu-HU" sz="17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blue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green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lvl="1" indent="0" algn="ctr">
                  <a:buClr>
                    <a:schemeClr val="accent3"/>
                  </a:buClr>
                  <a:buSzPct val="95000"/>
                  <a:buNone/>
                </a:pPr>
                <a14:m>
                  <m:oMath xmlns:m="http://schemas.openxmlformats.org/officeDocument/2006/math">
                    <m:r>
                      <a:rPr lang="hu-HU" sz="1700" b="0" i="1" smtClean="0">
                        <a:solidFill>
                          <a:srgbClr val="583926"/>
                        </a:solidFill>
                        <a:latin typeface="Cambria Math"/>
                      </a:rPr>
                      <m:t>𝜀</m:t>
                    </m:r>
                    <m:r>
                      <a:rPr lang="hu-HU" sz="1700" i="1">
                        <a:solidFill>
                          <a:srgbClr val="583926"/>
                        </a:solidFill>
                        <a:latin typeface="Cambria Math"/>
                      </a:rPr>
                      <m:t>:</m:t>
                    </m:r>
                  </m:oMath>
                </a14:m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real 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brown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), </a:t>
                </a:r>
                <a:r>
                  <a:rPr lang="hu-HU" sz="17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imag</a:t>
                </a:r>
                <a:r>
                  <a:rPr lang="hu-HU" sz="17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</a:t>
                </a:r>
                <a:r>
                  <a:rPr lang="hu-HU" sz="17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yellow</a:t>
                </a:r>
                <a:r>
                  <a:rPr lang="hu-HU" sz="1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17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6"/>
                <a:ext cx="2664296" cy="2232672"/>
              </a:xfrm>
              <a:prstGeom prst="rect">
                <a:avLst/>
              </a:prstGeom>
              <a:blipFill rotWithShape="1">
                <a:blip r:embed="rId6"/>
                <a:stretch>
                  <a:fillRect l="-1831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Kép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1" r="5776"/>
          <a:stretch/>
        </p:blipFill>
        <p:spPr>
          <a:xfrm>
            <a:off x="422239" y="3915449"/>
            <a:ext cx="3933737" cy="259774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1" r="4953"/>
          <a:stretch/>
        </p:blipFill>
        <p:spPr>
          <a:xfrm>
            <a:off x="4631337" y="3915449"/>
            <a:ext cx="3973111" cy="2597748"/>
          </a:xfrm>
          <a:prstGeom prst="rect">
            <a:avLst/>
          </a:prstGeom>
        </p:spPr>
      </p:pic>
      <p:pic>
        <p:nvPicPr>
          <p:cNvPr id="15" name="Picture 4" descr="C:\Users\niki\AppData\Local\Microsoft\Windows\INetCache\IE\HEEOQ77Q\Pounamu_3[1].jpg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Frequency-dependent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squeezing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9" name="Tartalom helye 2"/>
          <p:cNvSpPr txBox="1">
            <a:spLocks/>
          </p:cNvSpPr>
          <p:nvPr/>
        </p:nvSpPr>
        <p:spPr>
          <a:xfrm>
            <a:off x="4860032" y="4733527"/>
            <a:ext cx="4032448" cy="56768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hu-HU" dirty="0">
              <a:solidFill>
                <a:srgbClr val="002060"/>
              </a:solidFill>
              <a:latin typeface="Centaur" panose="020305040502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artalom helye 2"/>
              <p:cNvSpPr txBox="1">
                <a:spLocks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Adding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phase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our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gives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following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frequency-dependence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optimal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maximum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squeezing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hu-HU" sz="1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8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71205"/>
                <a:ext cx="8640960" cy="5326147"/>
              </a:xfrm>
              <a:prstGeom prst="rect">
                <a:avLst/>
              </a:prstGeom>
              <a:blipFill rotWithShape="1">
                <a:blip r:embed="rId2"/>
                <a:stretch>
                  <a:fillRect l="-705" t="-916" r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3" r="6540" b="1742"/>
          <a:stretch/>
        </p:blipFill>
        <p:spPr>
          <a:xfrm>
            <a:off x="2627784" y="2348880"/>
            <a:ext cx="6192688" cy="417646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artalom helye 2"/>
              <p:cNvSpPr txBox="1">
                <a:spLocks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Low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High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frequencies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𝜃</m:t>
                        </m:r>
                      </m:e>
                      <m:sup>
                        <m:r>
                          <a:rPr lang="hu-HU" sz="16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−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r>
                      <a:rPr lang="hu-HU" sz="16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1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/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buNone/>
                </a:pPr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5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459549"/>
                <a:ext cx="2520280" cy="4135357"/>
              </a:xfrm>
              <a:prstGeom prst="rect">
                <a:avLst/>
              </a:prstGeom>
              <a:blipFill rotWithShape="1">
                <a:blip r:embed="rId4"/>
                <a:stretch>
                  <a:fillRect t="-736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artalom helye 2"/>
          <p:cNvSpPr txBox="1">
            <a:spLocks/>
          </p:cNvSpPr>
          <p:nvPr/>
        </p:nvSpPr>
        <p:spPr>
          <a:xfrm>
            <a:off x="259904" y="2420888"/>
            <a:ext cx="2367880" cy="4135357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Characteristic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that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required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for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new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generation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gravitational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wave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detectors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/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hu-HU" sz="19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endParaRPr lang="hu-HU" sz="2400" dirty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10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15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Quantum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control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5328592"/>
          </a:xfr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numCol="2" spcCol="108000"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Open-loop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</a:t>
            </a: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Reaching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target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relies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engineering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desired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Hamiltonian</a:t>
            </a:r>
          </a:p>
          <a:p>
            <a:pPr lvl="1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No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information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obtained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about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No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evolution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output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preserves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output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quantum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Closed-loop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control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Information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is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obtained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about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system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’s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Adjustment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of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parameters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accordingly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</a:pP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>
              <a:lnSpc>
                <a:spcPct val="110000"/>
              </a:lnSpc>
            </a:pP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Measurement-based</a:t>
            </a:r>
            <a:r>
              <a:rPr lang="hu-HU" sz="2400" u="sng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u="sng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400" u="sng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Coherent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Measurement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backaction</a:t>
            </a:r>
            <a:endParaRPr lang="hu-HU" sz="22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pic>
        <p:nvPicPr>
          <p:cNvPr id="5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72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51520" y="1268759"/>
            <a:ext cx="8640960" cy="532859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Classical</a:t>
            </a:r>
            <a:r>
              <a:rPr lang="hu-HU" sz="24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example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Pyragas-type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feedback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</a:p>
          <a:p>
            <a:pPr lvl="2" algn="just">
              <a:lnSpc>
                <a:spcPct val="110000"/>
              </a:lnSpc>
            </a:pP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PLA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170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:421 (1992), PRE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72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:046203 (2005)</a:t>
            </a:r>
            <a:endParaRPr lang="hu-HU" sz="18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Extra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degrees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of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freedom</a:t>
            </a:r>
            <a:endParaRPr lang="hu-HU" sz="20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Alters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relaxation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time-scale</a:t>
            </a: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2" algn="just">
              <a:lnSpc>
                <a:spcPct val="110000"/>
              </a:lnSpc>
            </a:pP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Stabilizes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unstable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periodic</a:t>
            </a:r>
            <a:r>
              <a:rPr lang="hu-HU" sz="20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0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orbitals</a:t>
            </a:r>
            <a:endParaRPr lang="hu-HU" sz="20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algn="just">
              <a:lnSpc>
                <a:spcPct val="110000"/>
              </a:lnSpc>
            </a:pPr>
            <a:r>
              <a:rPr lang="hu-HU" sz="24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Semiclassical</a:t>
            </a:r>
            <a:endParaRPr lang="hu-HU" sz="24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Stabilized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laser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dynamics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(IEEE </a:t>
            </a:r>
            <a:r>
              <a:rPr lang="hu-HU" sz="18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J.Q.El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.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16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:347 (1980), PRE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78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:056213 (2008))</a:t>
            </a:r>
            <a:endParaRPr lang="hu-HU" sz="18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marL="274320" lvl="1" indent="-274320" algn="just">
              <a:lnSpc>
                <a:spcPct val="110000"/>
              </a:lnSpc>
              <a:buClr>
                <a:schemeClr val="accent3"/>
              </a:buClr>
              <a:buSzPct val="95000"/>
            </a:pP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Quan</a:t>
            </a:r>
            <a:r>
              <a:rPr lang="hu-HU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tum</a:t>
            </a: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Enhanced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entanglement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</a:t>
            </a:r>
            <a:r>
              <a:rPr lang="hu-HU" sz="1800" dirty="0">
                <a:solidFill>
                  <a:srgbClr val="583926"/>
                </a:solidFill>
                <a:latin typeface="Centaur" panose="02030504050205020304" pitchFamily="18" charset="0"/>
              </a:rPr>
              <a:t>PRA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91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:052321 </a:t>
            </a:r>
            <a:r>
              <a:rPr lang="hu-HU" sz="1800" dirty="0">
                <a:solidFill>
                  <a:srgbClr val="583926"/>
                </a:solidFill>
                <a:latin typeface="Centaur" panose="02030504050205020304" pitchFamily="18" charset="0"/>
              </a:rPr>
              <a:t>(2015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))</a:t>
            </a:r>
            <a:endParaRPr lang="hu-HU" sz="1800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Recovered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Rabi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oscillations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in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the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single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photon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limit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(PRL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110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:013601 (2013), PRA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92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:053801 (2015))</a:t>
            </a:r>
            <a:endParaRPr lang="hu-HU" sz="2200" b="1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 algn="just">
              <a:lnSpc>
                <a:spcPct val="110000"/>
              </a:lnSpc>
            </a:pP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Faster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convergence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to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a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desired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steady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2200" dirty="0" err="1" smtClean="0">
                <a:solidFill>
                  <a:srgbClr val="583926"/>
                </a:solidFill>
                <a:latin typeface="Centaur" panose="02030504050205020304" pitchFamily="18" charset="0"/>
              </a:rPr>
              <a:t>state</a:t>
            </a:r>
            <a:r>
              <a:rPr lang="hu-HU" sz="22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 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(NJP </a:t>
            </a:r>
            <a:r>
              <a:rPr lang="hu-HU" sz="1800" b="1" dirty="0" smtClean="0">
                <a:solidFill>
                  <a:srgbClr val="583926"/>
                </a:solidFill>
                <a:latin typeface="Centaur" panose="02030504050205020304" pitchFamily="18" charset="0"/>
              </a:rPr>
              <a:t>16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:065004 </a:t>
            </a:r>
            <a:r>
              <a:rPr lang="hu-HU" sz="1800" dirty="0">
                <a:solidFill>
                  <a:srgbClr val="583926"/>
                </a:solidFill>
                <a:latin typeface="Centaur" panose="02030504050205020304" pitchFamily="18" charset="0"/>
              </a:rPr>
              <a:t>(</a:t>
            </a:r>
            <a:r>
              <a:rPr lang="hu-HU" sz="1800" dirty="0" smtClean="0">
                <a:solidFill>
                  <a:srgbClr val="583926"/>
                </a:solidFill>
                <a:latin typeface="Centaur" panose="02030504050205020304" pitchFamily="18" charset="0"/>
              </a:rPr>
              <a:t>2014))</a:t>
            </a:r>
            <a:endParaRPr lang="hu-HU" sz="1800" dirty="0">
              <a:solidFill>
                <a:srgbClr val="583926"/>
              </a:solidFill>
              <a:latin typeface="Centaur" panose="02030504050205020304" pitchFamily="18" charset="0"/>
            </a:endParaRPr>
          </a:p>
          <a:p>
            <a:pPr lvl="1">
              <a:lnSpc>
                <a:spcPct val="110000"/>
              </a:lnSpc>
            </a:pPr>
            <a:endParaRPr lang="hu-HU" dirty="0" smtClean="0">
              <a:solidFill>
                <a:srgbClr val="583926"/>
              </a:solidFill>
              <a:latin typeface="Centaur" panose="02030504050205020304" pitchFamily="18" charset="0"/>
            </a:endParaRPr>
          </a:p>
        </p:txBody>
      </p:sp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control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50" y="1916832"/>
            <a:ext cx="3333914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6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08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niki\AppData\Local\Microsoft\Windows\INetCache\IE\HEEOQ77Q\Pounamu_3[1]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églalap 3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</p:spPr>
            <p:txBody>
              <a:bodyPr>
                <a:normAutofit/>
              </a:bodyPr>
              <a:lstStyle/>
              <a:p>
                <a:pPr marL="274320" lvl="1" indent="-274320" algn="just">
                  <a:lnSpc>
                    <a:spcPct val="110000"/>
                  </a:lnSpc>
                  <a:buClr>
                    <a:schemeClr val="accent3"/>
                  </a:buClr>
                  <a:buSzPct val="95000"/>
                </a:pP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Long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200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≈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𝑐𝑜𝑛𝑠𝑡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hu-HU" sz="20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𝜅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=10 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𝑀𝐻𝑧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⋅2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hu-HU" sz="2000" b="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(overall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decay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rate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</a:t>
                </a:r>
                <a:endParaRPr lang="hu-HU" sz="22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Considered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time-delay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𝜏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≈20</m:t>
                    </m:r>
                    <m:r>
                      <a:rPr lang="hu-HU" sz="2000" b="0" i="1" smtClean="0">
                        <a:solidFill>
                          <a:srgbClr val="583926"/>
                        </a:solidFill>
                        <a:latin typeface="Cambria Math"/>
                      </a:rPr>
                      <m:t>𝑛𝑠</m:t>
                    </m:r>
                  </m:oMath>
                </a14:m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of free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propagation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𝑙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≈5</m:t>
                    </m:r>
                    <m:r>
                      <a:rPr lang="hu-HU" sz="1800" b="0" i="1" smtClean="0">
                        <a:solidFill>
                          <a:srgbClr val="583926"/>
                        </a:solidFill>
                        <a:latin typeface="Cambria Math"/>
                      </a:rPr>
                      <m:t>𝑚</m:t>
                    </m:r>
                  </m:oMath>
                </a14:m>
                <a:endParaRPr lang="hu-HU" sz="18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274320" lvl="1" indent="-274320" algn="just">
                  <a:lnSpc>
                    <a:spcPct val="110000"/>
                  </a:lnSpc>
                  <a:buClr>
                    <a:schemeClr val="accent3"/>
                  </a:buClr>
                  <a:buSzPct val="95000"/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Previous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feedback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loop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loss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20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𝐿</m:t>
                    </m:r>
                    <m:r>
                      <a:rPr lang="hu-HU" sz="1800" i="1">
                        <a:solidFill>
                          <a:srgbClr val="583926"/>
                        </a:solidFill>
                        <a:latin typeface="Cambria Math"/>
                      </a:rPr>
                      <m:t>≈5−10%</m:t>
                    </m:r>
                  </m:oMath>
                </a14:m>
                <a:endParaRPr lang="hu-HU" sz="20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274320" lvl="1" indent="-274320" algn="just">
                  <a:lnSpc>
                    <a:spcPct val="110000"/>
                  </a:lnSpc>
                  <a:buClr>
                    <a:schemeClr val="accent3"/>
                  </a:buClr>
                  <a:buSzPct val="95000"/>
                </a:pP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Ideas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experimental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realization</a:t>
                </a:r>
                <a:r>
                  <a:rPr lang="hu-HU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endParaRPr lang="hu-HU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These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values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experiment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IEEE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Aut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Contr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2000" b="1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57</a:t>
                </a:r>
                <a:r>
                  <a:rPr lang="hu-HU" sz="2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:2045 (2012)</a:t>
                </a:r>
                <a:endParaRPr lang="hu-HU" sz="22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Other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possibilities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Ringresonator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intrinsic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nonlinearities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(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fabricated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from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crystals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) +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fibre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Circuit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QED,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Waveguide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constructions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8640960" cy="5328593"/>
              </a:xfrm>
              <a:blipFill rotWithShape="1">
                <a:blip r:embed="rId4"/>
                <a:stretch>
                  <a:fillRect l="-705" t="-343" r="-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ím 1"/>
          <p:cNvSpPr txBox="1">
            <a:spLocks/>
          </p:cNvSpPr>
          <p:nvPr/>
        </p:nvSpPr>
        <p:spPr>
          <a:xfrm>
            <a:off x="251520" y="135994"/>
            <a:ext cx="8640960" cy="988750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Feasibility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feedback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with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long</a:t>
            </a:r>
            <a:r>
              <a:rPr lang="hu-HU" sz="60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0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</a:t>
            </a:r>
            <a:endParaRPr lang="en-NZ" sz="40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28800"/>
            <a:ext cx="3312368" cy="2321673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617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159557"/>
            <a:ext cx="8640960" cy="5509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Open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quantum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system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noFill/>
              <a:effectLst/>
            </p:spPr>
            <p:txBody>
              <a:bodyPr>
                <a:normAutofit fontScale="40000" lnSpcReduction="20000"/>
              </a:bodyPr>
              <a:lstStyle/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Markovian Master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sSub>
                        <m:sSubPr>
                          <m:ctrlP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</m:e>
                        <m:sub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𝑆</m:t>
                          </m:r>
                        </m:sub>
                      </m:sSub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hu-HU" sz="45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)=−</m:t>
                      </m:r>
                      <m:r>
                        <a:rPr lang="hu-HU" sz="4500" i="1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45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4500" i="1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hu-HU" sz="45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5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5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hu-HU" sz="45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𝑆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hu-HU" sz="45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 a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dynamical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map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(0)</m:t>
                    </m:r>
                  </m:oMath>
                </a14:m>
                <a:r>
                  <a:rPr lang="hu-HU" sz="4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which</a:t>
                </a:r>
                <a:r>
                  <a:rPr lang="hu-HU" sz="4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satisfies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semigroup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property</a:t>
                </a:r>
                <a:r>
                  <a:rPr lang="hu-HU" sz="57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hu-HU" sz="4500" b="0" i="0" smtClean="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hu-HU" sz="4500" b="0" i="1" smtClean="0">
                        <a:solidFill>
                          <a:srgbClr val="583926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endParaRPr lang="hu-HU" sz="4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Master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open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quantum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system</a:t>
                </a:r>
                <a:r>
                  <a:rPr lang="hu-HU" sz="60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sSub>
                        <m:sSub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5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=−</m:t>
                      </m:r>
                      <m:r>
                        <a:rPr lang="hu-HU" sz="5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𝑖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hu-HU" sz="50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sup>
                        <m:e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𝒦</m:t>
                          </m:r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50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hu-HU" sz="5000" b="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b>
                            <m:sSubPr>
                              <m:ctrlP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50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u-HU" sz="50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If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exists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invertible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5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dynamical</a:t>
                </a:r>
                <a:r>
                  <a:rPr lang="hu-HU" sz="55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map</a:t>
                </a:r>
                <a:r>
                  <a:rPr lang="hu-HU" sz="58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d>
                      <m:d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hu-HU" sz="45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hu-HU" sz="4500">
                        <a:solidFill>
                          <a:srgbClr val="583926"/>
                        </a:solidFill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hu-HU" sz="45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hu-HU" sz="4500" i="1">
                        <a:solidFill>
                          <a:srgbClr val="583926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5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hu-HU" sz="45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hu-HU" sz="4500" i="1">
                        <a:solidFill>
                          <a:srgbClr val="58392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a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time-local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master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can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be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constructed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Lindblad-like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5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form</a:t>
                </a:r>
                <a:r>
                  <a:rPr lang="hu-HU" sz="5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</a:t>
                </a:r>
                <a:endParaRPr lang="hu-HU" sz="5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endParaRPr lang="hu-HU" sz="58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blipFill rotWithShape="1">
                <a:blip r:embed="rId2"/>
                <a:stretch>
                  <a:fillRect l="-705" t="-111" r="-91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56793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PhD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thesis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(2015), </a:t>
            </a:r>
            <a:r>
              <a:rPr lang="hu-HU" sz="10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en-US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H.-P. Breuer, F.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Petruccione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The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theory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of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open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quantum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systems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0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2007),</a:t>
            </a:r>
            <a:endParaRPr lang="en-US" sz="1000" b="1" dirty="0"/>
          </a:p>
        </p:txBody>
      </p:sp>
      <p:pic>
        <p:nvPicPr>
          <p:cNvPr id="8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98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159557"/>
            <a:ext cx="8640960" cy="5509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Description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of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the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environment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[1,2]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noFill/>
              <a:effectLst/>
            </p:spPr>
            <p:txBody>
              <a:bodyPr>
                <a:normAutofit fontScale="32500" lnSpcReduction="20000"/>
              </a:bodyPr>
              <a:lstStyle/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Interaction Hamiltonian: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𝑆𝐸𝐼</m:t>
                          </m:r>
                        </m:sub>
                      </m:sSub>
                      <m:d>
                        <m:d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hu-HU" sz="4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Environment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operators:</a:t>
                </a:r>
                <a14:m>
                  <m:oMath xmlns:m="http://schemas.openxmlformats.org/officeDocument/2006/math">
                    <m:r>
                      <a:rPr lang="hu-HU" sz="4300" b="0" i="0" smtClean="0">
                        <a:solidFill>
                          <a:srgbClr val="583926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hu-HU" sz="4300" i="1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𝛼</m:t>
                        </m:r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  <m:sub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𝛼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𝜅</m:t>
                            </m:r>
                          </m:e>
                          <m:sub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𝑗</m:t>
                            </m:r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𝛼</m:t>
                            </m:r>
                            <m:sSub>
                              <m:sSub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l</m:t>
                                </m:r>
                              </m:e>
                              <m:sub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𝛼</m:t>
                                </m:r>
                              </m:sub>
                            </m:sSub>
                          </m:sub>
                        </m:sSub>
                        <m:func>
                          <m:func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4300" b="0" i="0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4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d>
                                  <m:dPr>
                                    <m:ctrlP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4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hu-HU" sz="4300" b="0" i="1" smtClean="0">
                                                <a:solidFill>
                                                  <a:srgbClr val="583926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hu-HU" sz="4300" b="0" i="1" smtClean="0">
                                                <a:solidFill>
                                                  <a:srgbClr val="583926"/>
                                                </a:solidFill>
                                                <a:latin typeface="Cambria Math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hu-HU" sz="4300" b="0" i="1" smtClean="0">
                                                <a:solidFill>
                                                  <a:srgbClr val="583926"/>
                                                </a:solidFill>
                                                <a:latin typeface="Cambria Math"/>
                                              </a:rPr>
                                              <m:t>𝛼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𝛼</m:t>
                                </m:r>
                                <m:sSub>
                                  <m:sSubPr>
                                    <m:ctrlP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hu-HU" sz="4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sub>
                                </m:sSub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hu-HU" sz="43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Spectral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density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𝛼</m:t>
                          </m:r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d>
                        <m:d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sub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l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</m:sub>
                          </m:sSub>
                          <m:sSubSup>
                            <m:sSubSup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𝛿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𝛼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hu-HU" sz="4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Dissipation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kernel:</a:t>
                </a:r>
              </a:p>
              <a:p>
                <a:pPr marL="0" indent="0" algn="just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d>
                        <m:d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hu-HU" sz="4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𝑑</m:t>
                      </m:r>
                      <m:r>
                        <a:rPr lang="hu-HU" sz="4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𝜔</m:t>
                      </m:r>
                    </m:oMath>
                  </m:oMathPara>
                </a14:m>
                <a:endParaRPr lang="hu-HU" sz="4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6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Noise</a:t>
                </a:r>
                <a:r>
                  <a:rPr lang="hu-HU" sz="6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kernel: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hu-HU" sz="4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𝑗𝑘</m:t>
                          </m:r>
                        </m:sub>
                      </m:sSub>
                      <m:d>
                        <m:d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hu-HU" sz="490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†</m:t>
                              </m:r>
                            </m:sup>
                          </m:sSubSup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hu-HU" sz="4900" i="1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𝑖</m:t>
                          </m:r>
                          <m:d>
                            <m:d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4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𝛼</m:t>
                          </m:r>
                        </m:sub>
                        <m:sup/>
                        <m:e>
                          <m:nary>
                            <m:naryPr>
                              <m:ctrlP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−∞</m:t>
                              </m:r>
                            </m:sub>
                            <m:sup>
                              <m:r>
                                <a:rPr lang="hu-HU" sz="49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𝑗𝑘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hu-HU" sz="4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  <m:d>
                                    <m:dPr>
                                      <m:ctrlPr>
                                        <a:rPr lang="hu-HU" sz="4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hu-HU" sz="4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hu-HU" sz="4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  <m:sSub>
                                <m:sSub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4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𝑑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𝜔</m:t>
                              </m:r>
                              <m:r>
                                <a:rPr lang="hu-HU" sz="4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hu-HU" sz="49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Where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thermal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9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distribution</a:t>
                </a:r>
                <a:r>
                  <a:rPr lang="hu-HU" sz="49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4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hu-HU" sz="43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4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𝜔</m:t>
                                </m:r>
                                <m:r>
                                  <a:rPr lang="hu-HU" sz="4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hu-HU" sz="4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4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hu-HU" sz="4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hu-HU" sz="4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hu-HU" sz="4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𝛼</m:t>
                                </m:r>
                              </m:sub>
                            </m:sSub>
                          </m:sup>
                        </m:sSup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hu-HU" sz="4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endParaRPr lang="hu-HU" sz="43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59558"/>
                <a:ext cx="8640960" cy="5509802"/>
              </a:xfrm>
              <a:blipFill rotWithShape="1">
                <a:blip r:embed="rId2"/>
                <a:stretch>
                  <a:fillRect l="-423" t="-22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5137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PhD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thesis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 (2015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),</a:t>
            </a:r>
            <a:r>
              <a:rPr lang="hu-HU" sz="10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baseline="450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[2]</a:t>
            </a:r>
            <a:r>
              <a:rPr lang="en-US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, H. </a:t>
            </a:r>
            <a:r>
              <a:rPr lang="hu-HU" sz="1200" dirty="0" err="1" smtClean="0">
                <a:solidFill>
                  <a:srgbClr val="002060"/>
                </a:solidFill>
                <a:latin typeface="Centaur" panose="02030504050205020304" pitchFamily="18" charset="0"/>
              </a:rPr>
              <a:t>Carmichael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 PRA </a:t>
            </a:r>
            <a:r>
              <a:rPr lang="hu-HU" sz="1200" b="1" dirty="0" smtClean="0">
                <a:solidFill>
                  <a:srgbClr val="002060"/>
                </a:solidFill>
                <a:latin typeface="Centaur" panose="02030504050205020304" pitchFamily="18" charset="0"/>
              </a:rPr>
              <a:t>93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:063820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(</a:t>
            </a:r>
            <a:r>
              <a:rPr lang="hu-HU" sz="1200" dirty="0" smtClean="0">
                <a:solidFill>
                  <a:srgbClr val="002060"/>
                </a:solidFill>
                <a:latin typeface="Centaur" panose="02030504050205020304" pitchFamily="18" charset="0"/>
              </a:rPr>
              <a:t>2016)</a:t>
            </a:r>
            <a:endParaRPr lang="en-US" sz="1000" b="1" dirty="0"/>
          </a:p>
        </p:txBody>
      </p:sp>
      <p:pic>
        <p:nvPicPr>
          <p:cNvPr id="8" name="Picture 4" descr="C:\Users\niki\AppData\Local\Microsoft\Windows\INetCache\IE\HEEOQ77Q\Pounamu_3[1].jp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4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églalap 6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Time-delayed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CQF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model</a:t>
            </a:r>
            <a:r>
              <a:rPr lang="hu-HU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 </a:t>
            </a:r>
            <a:r>
              <a:rPr lang="hu-HU" sz="6600" b="1" dirty="0" err="1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system</a:t>
            </a:r>
            <a:r>
              <a:rPr lang="hu-HU" sz="6600" b="1" baseline="45000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[1]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59"/>
                <a:ext cx="4464496" cy="3528393"/>
              </a:xfrm>
              <a:noFill/>
              <a:effectLst/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Components: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Cavity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coupled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to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environment</a:t>
                </a:r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1D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unipartite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environment</a:t>
                </a:r>
                <a:endParaRPr lang="hu-HU" sz="36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2">
                  <a:lnSpc>
                    <a:spcPct val="110000"/>
                  </a:lnSpc>
                </a:pP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e.g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.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fibre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waveguide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,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superconducting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3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transmission</a:t>
                </a:r>
                <a:r>
                  <a:rPr lang="hu-HU" sz="33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line, …</a:t>
                </a:r>
                <a:endParaRPr lang="hu-HU" sz="33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Lagrangian</a:t>
                </a:r>
                <a:r>
                  <a:rPr lang="hu-HU" sz="4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endParaRPr lang="hu-HU" sz="4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900" b="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lang="hu-HU" sz="2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trlP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𝑀</m:t>
                          </m:r>
                          <m:r>
                            <a:rPr lang="hu-HU" sz="2900" b="0" i="1" smtClean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/2</m:t>
                          </m:r>
                        </m:sub>
                        <m:sup>
                          <m:r>
                            <a:rPr lang="hu-HU" sz="2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𝑀</m:t>
                          </m:r>
                          <m:r>
                            <a:rPr lang="hu-HU" sz="2900" i="1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/2</m:t>
                          </m:r>
                        </m:sup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hu-HU" sz="2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𝜑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hu-HU" sz="2900" b="0" i="1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hu-HU" sz="2900" b="0" i="1" smtClean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u-HU" sz="2900" b="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hu-HU" sz="2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hu-HU" sz="2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</m:num>
                                        <m:den>
                                          <m:r>
                                            <a:rPr lang="hu-HU" sz="2900" i="1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𝜕</m:t>
                                          </m:r>
                                          <m:r>
                                            <a:rPr lang="hu-HU" sz="2900" b="0" i="1" smtClean="0">
                                              <a:solidFill>
                                                <a:srgbClr val="583926"/>
                                              </a:solidFill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den>
                                      </m:f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𝜑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(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hu-HU" sz="2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hu-HU" sz="2900" i="1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hu-HU" sz="2900" b="0" i="1" smtClean="0">
                          <a:solidFill>
                            <a:srgbClr val="583926"/>
                          </a:solidFill>
                          <a:latin typeface="Cambria Math"/>
                        </a:rPr>
                        <m:t>𝑑𝑥</m:t>
                      </m:r>
                    </m:oMath>
                  </m:oMathPara>
                </a14:m>
                <a:endParaRPr lang="hu-HU" sz="2900" b="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Massless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scalar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field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Euler-Lagrange: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wave</a:t>
                </a:r>
                <a:r>
                  <a:rPr lang="hu-HU" sz="36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36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equation</a:t>
                </a:r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59"/>
                <a:ext cx="4464496" cy="3528393"/>
              </a:xfrm>
              <a:blipFill rotWithShape="1">
                <a:blip r:embed="rId2"/>
                <a:stretch>
                  <a:fillRect l="-1364" t="-207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églalap 8"/>
          <p:cNvSpPr/>
          <p:nvPr/>
        </p:nvSpPr>
        <p:spPr>
          <a:xfrm>
            <a:off x="251520" y="6608385"/>
            <a:ext cx="20373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200" baseline="45000" dirty="0">
                <a:solidFill>
                  <a:srgbClr val="002060"/>
                </a:solidFill>
                <a:latin typeface="Centaur" panose="02030504050205020304" pitchFamily="18" charset="0"/>
              </a:rPr>
              <a:t>[1]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 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S</a:t>
            </a:r>
            <a:r>
              <a:rPr lang="en-US" sz="1200" dirty="0">
                <a:solidFill>
                  <a:srgbClr val="002060"/>
                </a:solidFill>
                <a:latin typeface="Centaur" panose="02030504050205020304" pitchFamily="18" charset="0"/>
              </a:rPr>
              <a:t>.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Whalen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, PhD </a:t>
            </a:r>
            <a:r>
              <a:rPr lang="hu-HU" sz="1200" dirty="0" err="1">
                <a:solidFill>
                  <a:srgbClr val="002060"/>
                </a:solidFill>
                <a:latin typeface="Centaur" panose="02030504050205020304" pitchFamily="18" charset="0"/>
              </a:rPr>
              <a:t>thesis</a:t>
            </a:r>
            <a:r>
              <a:rPr lang="hu-HU" sz="1200" dirty="0">
                <a:solidFill>
                  <a:srgbClr val="002060"/>
                </a:solidFill>
                <a:latin typeface="Centaur" panose="02030504050205020304" pitchFamily="18" charset="0"/>
              </a:rPr>
              <a:t> (2015)</a:t>
            </a:r>
            <a:endParaRPr lang="en-US" sz="1000" b="1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" r="1604"/>
          <a:stretch/>
        </p:blipFill>
        <p:spPr>
          <a:xfrm>
            <a:off x="4847648" y="1340768"/>
            <a:ext cx="3972824" cy="3312368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/>
              </p:cNvSpPr>
              <p:nvPr/>
            </p:nvSpPr>
            <p:spPr>
              <a:xfrm>
                <a:off x="271670" y="4797152"/>
                <a:ext cx="8620810" cy="1800201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55000" lnSpcReduction="200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Interaction Hamiltonian (RWA):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𝑆𝐸</m:t>
                        </m:r>
                      </m:sub>
                    </m:sSub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𝑙</m:t>
                        </m:r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∞</m:t>
                        </m:r>
                      </m:sup>
                      <m:e>
                        <m:d>
                          <m:d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†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sz="36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𝜅</m:t>
                                </m:r>
                              </m:e>
                              <m:sub>
                                <m:r>
                                  <a:rPr lang="hu-HU" sz="36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∗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Sup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lang="hu-HU" sz="36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  <a:ea typeface="Cambria Math"/>
                                  </a:rPr>
                                  <m:t>†</m:t>
                                </m:r>
                              </m:sup>
                            </m:sSubSup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  <a:ea typeface="Cambria Math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>
                  <a:lnSpc>
                    <a:spcPct val="110000"/>
                  </a:lnSpc>
                </a:pPr>
                <a:r>
                  <a:rPr lang="hu-HU" sz="40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With</a:t>
                </a:r>
                <a:r>
                  <a:rPr lang="hu-HU" sz="4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𝜅</m:t>
                        </m:r>
                      </m:e>
                      <m:sub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hu-HU" sz="33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ad>
                      <m:radPr>
                        <m:degHide m:val="on"/>
                        <m:ctrlP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𝑀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hu-HU" sz="33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𝑠𝑔𝑛</m:t>
                        </m:r>
                        <m:d>
                          <m:dPr>
                            <m:ctrlP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</m:d>
                        <m:d>
                          <m:dPr>
                            <m:ctrlP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33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3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3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hu-HU" sz="3300" b="0" i="1" smtClean="0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hu-HU" sz="3300" b="0" i="1" smtClean="0">
                        <a:solidFill>
                          <a:srgbClr val="583926"/>
                        </a:solidFill>
                        <a:latin typeface="Cambria Math"/>
                      </a:rPr>
                      <m:t>+</m:t>
                    </m:r>
                    <m:rad>
                      <m:radPr>
                        <m:degHide m:val="on"/>
                        <m:ctrlP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𝑀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hu-HU" sz="3300" i="1">
                            <a:solidFill>
                              <a:srgbClr val="583926"/>
                            </a:solidFill>
                            <a:latin typeface="Cambria Math"/>
                          </a:rPr>
                          <m:t>𝑠𝑔𝑛</m:t>
                        </m:r>
                        <m:d>
                          <m:dPr>
                            <m:ctrlP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𝑙</m:t>
                            </m:r>
                          </m:e>
                        </m:d>
                        <m:d>
                          <m:dPr>
                            <m:ctrlPr>
                              <a:rPr lang="hu-HU" sz="33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hu-HU" sz="3300" i="1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hu-HU" sz="3300" i="1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hu-HU" sz="3300" i="1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hu-HU" sz="3300" i="1">
                                            <a:solidFill>
                                              <a:srgbClr val="583926"/>
                                            </a:solidFill>
                                            <a:latin typeface="Cambria Math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𝜏</m:t>
                                </m:r>
                              </m:num>
                              <m:den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hu-HU" sz="33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300" i="1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hu-HU" sz="33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endParaRPr lang="hu-HU" sz="33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Spectral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4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density</a:t>
                </a:r>
                <a:r>
                  <a:rPr lang="hu-HU" sz="4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=</m:t>
                    </m:r>
                    <m:r>
                      <a:rPr lang="hu-HU" sz="3600" b="0" i="1" smtClean="0">
                        <a:solidFill>
                          <a:srgbClr val="583926"/>
                        </a:solidFill>
                        <a:latin typeface="Cambria Math"/>
                      </a:rPr>
                      <m:t>𝜃</m:t>
                    </m:r>
                    <m:d>
                      <m:d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𝜔</m:t>
                        </m:r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𝜋</m:t>
                            </m:r>
                          </m:den>
                        </m:f>
                        <m:r>
                          <a:rPr lang="hu-HU" sz="36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sSub>
                                  <m:sSubPr>
                                    <m:ctrlP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𝛾</m:t>
                                    </m:r>
                                  </m:e>
                                  <m:sub>
                                    <m:r>
                                      <a:rPr lang="hu-HU" sz="3600" b="0" i="1" smtClean="0">
                                        <a:solidFill>
                                          <a:srgbClr val="583926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rad>
                          </m:num>
                          <m:den>
                            <m: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𝜋</m:t>
                            </m:r>
                          </m:den>
                        </m:f>
                        <m:func>
                          <m:funcPr>
                            <m:ctrlPr>
                              <a:rPr lang="hu-HU" sz="36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hu-HU" sz="3600" b="0" i="0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𝜔𝜏</m:t>
                                </m:r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hu-HU" sz="3600" b="0" i="1" smtClean="0">
                                    <a:solidFill>
                                      <a:srgbClr val="583926"/>
                                    </a:solidFill>
                                    <a:latin typeface="Cambria Math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hu-HU" sz="36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670" y="4797152"/>
                <a:ext cx="8620810" cy="1800201"/>
              </a:xfrm>
              <a:prstGeom prst="rect">
                <a:avLst/>
              </a:prstGeom>
              <a:blipFill rotWithShape="1">
                <a:blip r:embed="rId6"/>
                <a:stretch>
                  <a:fillRect l="-778" t="-2678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4" descr="C:\Users\niki\AppData\Local\Microsoft\Windows\INetCache\IE\HEEOQ77Q\Pounamu_3[1].jpg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54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églalap 11"/>
          <p:cNvSpPr/>
          <p:nvPr/>
        </p:nvSpPr>
        <p:spPr>
          <a:xfrm>
            <a:off x="251520" y="1268760"/>
            <a:ext cx="8640960" cy="53285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51520" y="135994"/>
            <a:ext cx="8640960" cy="988750"/>
          </a:xfrm>
        </p:spPr>
        <p:txBody>
          <a:bodyPr>
            <a:noAutofit/>
          </a:bodyPr>
          <a:lstStyle/>
          <a:p>
            <a:r>
              <a:rPr lang="en-NZ" sz="6600" b="1" dirty="0" smtClean="0">
                <a:ln>
                  <a:solidFill>
                    <a:srgbClr val="583926"/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Freestyle Script" panose="030804020302050B0404" pitchFamily="66" charset="0"/>
              </a:rPr>
              <a:t>Optical squeezing</a:t>
            </a:r>
            <a:endParaRPr lang="en-NZ" sz="6600" b="1" dirty="0">
              <a:ln>
                <a:solidFill>
                  <a:srgbClr val="583926"/>
                </a:solidFill>
              </a:ln>
              <a:solidFill>
                <a:schemeClr val="accent3">
                  <a:lumMod val="20000"/>
                  <a:lumOff val="80000"/>
                </a:schemeClr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Freestyle Script" panose="030804020302050B04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artalom helye 2"/>
              <p:cNvSpPr txBox="1">
                <a:spLocks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Observables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defined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by</a:t>
                </a:r>
                <a:r>
                  <a:rPr lang="hu-HU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4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homodyne detection</a:t>
                </a:r>
                <a:endParaRPr lang="hu-HU" sz="2000" i="1" dirty="0">
                  <a:solidFill>
                    <a:srgbClr val="583926"/>
                  </a:solidFill>
                  <a:latin typeface="Cambria Math"/>
                </a:endParaRPr>
              </a:p>
              <a:p>
                <a:pPr marL="0" indent="0" algn="just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hu-HU" sz="2000" i="1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𝑜𝑢𝑡</m:t>
                          </m:r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𝜈</m:t>
                          </m:r>
                        </m:e>
                      </m:d>
                      <m:r>
                        <a:rPr lang="hu-HU" sz="2000" i="1" dirty="0">
                          <a:solidFill>
                            <a:srgbClr val="583926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>
                            <m:sSub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  <m:r>
                            <a:rPr lang="hu-HU" sz="2000" i="1" dirty="0">
                              <a:solidFill>
                                <a:srgbClr val="583926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f>
                                <m:f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bSup>
                            <m:sSubSup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hu-HU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20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NZ" sz="20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†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𝑜𝑢𝑡</m:t>
                              </m:r>
                            </m:sub>
                            <m:sup/>
                          </m:sSubSup>
                          <m:d>
                            <m:dPr>
                              <m:ctrlP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hu-HU" sz="2000" i="1" dirty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𝜈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hu-HU" sz="20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Generalizations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of </a:t>
                </a:r>
                <a:r>
                  <a:rPr lang="hu-HU" sz="2200" dirty="0" err="1">
                    <a:solidFill>
                      <a:srgbClr val="583926"/>
                    </a:solidFill>
                    <a:latin typeface="Centaur" panose="02030504050205020304" pitchFamily="18" charset="0"/>
                  </a:rPr>
                  <a:t>position</a:t>
                </a:r>
                <a:r>
                  <a:rPr lang="hu-HU" sz="2200" dirty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and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momentum</a:t>
                </a: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hu-HU" sz="15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r>
                  <a:rPr lang="en-NZ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Optical squeezing:</a:t>
                </a:r>
                <a:endParaRPr lang="hu-HU" sz="24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lvl="1" algn="just">
                  <a:lnSpc>
                    <a:spcPct val="110000"/>
                  </a:lnSpc>
                </a:pP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reduction of 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variance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hu-HU" sz="1800" b="0" i="1" smtClean="0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𝑎𝑏</m:t>
                            </m:r>
                          </m:e>
                        </m:d>
                        <m:r>
                          <a:rPr lang="hu-HU" sz="1800" b="0" i="1" smtClean="0">
                            <a:solidFill>
                              <a:srgbClr val="583926"/>
                            </a:solidFill>
                            <a:latin typeface="Cambria Math"/>
                          </a:rPr>
                          <m:t>−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begChr m:val="⟨"/>
                            <m:endChr m:val="⟩"/>
                            <m:ctrlP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solidFill>
                                  <a:srgbClr val="583926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en-NZ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at the expense of the other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’s</a:t>
                </a:r>
              </a:p>
              <a:p>
                <a:pPr marL="0" indent="0" algn="just">
                  <a:lnSpc>
                    <a:spcPct val="110000"/>
                  </a:lnSpc>
                  <a:buFont typeface="Wingdings 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naryPr>
                        <m:sub/>
                        <m:sup/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𝜈</m:t>
                                  </m:r>
                                </m:e>
                              </m:d>
                              <m:r>
                                <a:rPr lang="hu-HU" sz="1900" i="1" dirty="0" smtClean="0">
                                  <a:solidFill>
                                    <a:srgbClr val="583926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u-HU" sz="1900" i="1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𝑜𝑢𝑡</m:t>
                                  </m:r>
                                  <m: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hu-HU" sz="1900" i="1" dirty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hu-HU" sz="1900" i="1" dirty="0">
                                      <a:solidFill>
                                        <a:srgbClr val="583926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𝜈</m:t>
                                      </m:r>
                                    </m:e>
                                    <m:sup>
                                      <m:r>
                                        <a:rPr lang="hu-HU" sz="1900" i="1" dirty="0" smtClean="0">
                                          <a:solidFill>
                                            <a:srgbClr val="583926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sSup>
                            <m:sSup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hu-HU" sz="1900" i="1" smtClean="0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4</m:t>
                              </m:r>
                            </m:den>
                          </m:f>
                        </m:e>
                      </m:nary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    &amp;    </m:t>
                      </m:r>
                      <m:sSub>
                        <m:sSub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𝒳</m:t>
                          </m:r>
                        </m:e>
                        <m:sub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𝑜𝑢𝑡</m:t>
                          </m:r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hu-HU" sz="1900" i="1">
                                  <a:solidFill>
                                    <a:srgbClr val="583926"/>
                                  </a:solidFill>
                                  <a:latin typeface="Cambria Math"/>
                                  <a:ea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hu-HU" sz="1900" i="1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𝜈</m:t>
                          </m:r>
                        </m:e>
                      </m:d>
                      <m:r>
                        <a:rPr lang="hu-HU" sz="1900" i="1" smtClean="0">
                          <a:solidFill>
                            <a:srgbClr val="583926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f>
                        <m:fPr>
                          <m:ctrlP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hu-HU" sz="1900" i="1" smtClean="0">
                              <a:solidFill>
                                <a:srgbClr val="583926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hu-HU" sz="1900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4" name="Tartalom hely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268760"/>
                <a:ext cx="8640960" cy="5328592"/>
              </a:xfrm>
              <a:prstGeom prst="rect">
                <a:avLst/>
              </a:prstGeom>
              <a:blipFill rotWithShape="1">
                <a:blip r:embed="rId2"/>
                <a:stretch>
                  <a:fillRect l="-564" t="-229" r="-705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40" y="2363357"/>
            <a:ext cx="3509816" cy="28658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artalom helye 2"/>
              <p:cNvSpPr txBox="1">
                <a:spLocks noGrp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noFill/>
              <a:effectLst/>
            </p:spPr>
            <p:txBody>
              <a:bodyPr vert="horz">
                <a:norm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9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46888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46888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 2"/>
                  <a:buChar char=""/>
                  <a:defRPr kumimoji="0"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188720" indent="-210312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63040" indent="-210312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6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210312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182880" algn="l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Tx/>
                  <a:buChar char="•"/>
                  <a:defRPr kumimoji="0"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10000"/>
                  </a:lnSpc>
                </a:pP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Local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oscillator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4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determines</a:t>
                </a:r>
                <a:r>
                  <a:rPr lang="hu-HU" sz="24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: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Quadrature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angle</a:t>
                </a:r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u-HU" sz="1800" i="1" smtClean="0">
                        <a:solidFill>
                          <a:srgbClr val="583926"/>
                        </a:solidFill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hu-HU" sz="2200" dirty="0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 phase</a:t>
                </a:r>
              </a:p>
              <a:p>
                <a:pPr lvl="1" algn="just">
                  <a:lnSpc>
                    <a:spcPct val="110000"/>
                  </a:lnSpc>
                </a:pPr>
                <a:r>
                  <a:rPr lang="hu-HU" sz="2200" dirty="0" err="1" smtClean="0">
                    <a:solidFill>
                      <a:srgbClr val="583926"/>
                    </a:solidFill>
                    <a:latin typeface="Centaur" panose="02030504050205020304" pitchFamily="18" charset="0"/>
                  </a:rPr>
                  <a:t>Frequency</a:t>
                </a:r>
                <a:endParaRPr lang="hu-HU" sz="2200" dirty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  <a:p>
                <a:pPr algn="just">
                  <a:lnSpc>
                    <a:spcPct val="110000"/>
                  </a:lnSpc>
                </a:pPr>
                <a:endParaRPr lang="en-NZ" dirty="0" smtClean="0">
                  <a:solidFill>
                    <a:srgbClr val="583926"/>
                  </a:solidFill>
                  <a:latin typeface="Centaur" panose="02030504050205020304" pitchFamily="18" charset="0"/>
                </a:endParaRPr>
              </a:p>
            </p:txBody>
          </p:sp>
        </mc:Choice>
        <mc:Fallback xmlns="">
          <p:sp>
            <p:nvSpPr>
              <p:cNvPr id="10" name="Tartalom helye 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825" y="2924944"/>
                <a:ext cx="3673103" cy="1800200"/>
              </a:xfrm>
              <a:prstGeom prst="rect">
                <a:avLst/>
              </a:prstGeom>
              <a:blipFill rotWithShape="1">
                <a:blip r:embed="rId4"/>
                <a:stretch>
                  <a:fillRect l="-1658" t="-1017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C:\Users\niki\AppData\Local\Microsoft\Windows\INetCache\IE\HEEOQ77Q\Pounamu_3[1].jp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617" y="7550"/>
            <a:ext cx="780383" cy="108000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4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ramlás">
  <a:themeElements>
    <a:clrScheme name="Turbulenci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Áramlás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Áramlás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8112</TotalTime>
  <Words>3184</Words>
  <Application>Microsoft Office PowerPoint</Application>
  <PresentationFormat>Diavetítés a képernyőre (4:3 oldalarány)</PresentationFormat>
  <Paragraphs>303</Paragraphs>
  <Slides>26</Slides>
  <Notes>0</Notes>
  <HiddenSlides>0</HiddenSlides>
  <MMClips>2</MMClips>
  <ScaleCrop>false</ScaleCrop>
  <HeadingPairs>
    <vt:vector size="4" baseType="variant"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27" baseType="lpstr">
      <vt:lpstr>Áramlás</vt:lpstr>
      <vt:lpstr>Is delay always </vt:lpstr>
      <vt:lpstr>Outline</vt:lpstr>
      <vt:lpstr>Quantum control</vt:lpstr>
      <vt:lpstr>PowerPoint bemutató</vt:lpstr>
      <vt:lpstr>PowerPoint bemutató</vt:lpstr>
      <vt:lpstr>Open quantum system[1,2]</vt:lpstr>
      <vt:lpstr>Description of the environment[1,2]</vt:lpstr>
      <vt:lpstr>Time-delayed CQF model system[1]</vt:lpstr>
      <vt:lpstr>Optical squeezing</vt:lpstr>
      <vt:lpstr>Degenerate Parametric Amplifier</vt:lpstr>
      <vt:lpstr>Coherent feedback with DPA[1,2]</vt:lpstr>
      <vt:lpstr>DPA with time-delayed coherent feedback</vt:lpstr>
      <vt:lpstr>DPA with time-delayed coherent feedback</vt:lpstr>
      <vt:lpstr>Squeezing spectra for ϕ=π </vt:lpstr>
      <vt:lpstr>Squeezing for ϕ=π</vt:lpstr>
      <vt:lpstr>Squeezing spectra for ϕ=0 </vt:lpstr>
      <vt:lpstr>Squeezing for ϕ=0</vt:lpstr>
      <vt:lpstr>Effect of loss in the feedback loop</vt:lpstr>
      <vt:lpstr>PowerPoint bemutató</vt:lpstr>
      <vt:lpstr>Classical analysis[1]</vt:lpstr>
      <vt:lpstr>PowerPoint bemutató</vt:lpstr>
      <vt:lpstr>Thank you for your </vt:lpstr>
      <vt:lpstr>Tunability</vt:lpstr>
      <vt:lpstr>Effects of detuning</vt:lpstr>
      <vt:lpstr>Effects of a phase shift</vt:lpstr>
      <vt:lpstr>Frequency-dependent squeezing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delay always harmful to precision?</dc:title>
  <dc:creator>niki</dc:creator>
  <cp:lastModifiedBy>niki</cp:lastModifiedBy>
  <cp:revision>314</cp:revision>
  <dcterms:created xsi:type="dcterms:W3CDTF">2016-02-22T19:45:39Z</dcterms:created>
  <dcterms:modified xsi:type="dcterms:W3CDTF">2016-08-01T19:12:25Z</dcterms:modified>
</cp:coreProperties>
</file>